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294" r:id="rId4"/>
    <p:sldId id="296" r:id="rId5"/>
    <p:sldId id="292" r:id="rId6"/>
    <p:sldId id="293" r:id="rId7"/>
    <p:sldId id="265" r:id="rId8"/>
    <p:sldId id="290" r:id="rId9"/>
    <p:sldId id="266" r:id="rId10"/>
    <p:sldId id="267" r:id="rId11"/>
    <p:sldId id="291" r:id="rId12"/>
    <p:sldId id="268" r:id="rId13"/>
    <p:sldId id="281" r:id="rId14"/>
    <p:sldId id="284" r:id="rId15"/>
    <p:sldId id="269" r:id="rId16"/>
    <p:sldId id="270" r:id="rId17"/>
    <p:sldId id="282" r:id="rId18"/>
    <p:sldId id="271" r:id="rId19"/>
    <p:sldId id="272" r:id="rId20"/>
    <p:sldId id="273" r:id="rId21"/>
    <p:sldId id="285" r:id="rId22"/>
    <p:sldId id="274" r:id="rId23"/>
    <p:sldId id="275" r:id="rId24"/>
    <p:sldId id="283" r:id="rId25"/>
    <p:sldId id="286" r:id="rId26"/>
    <p:sldId id="287" r:id="rId27"/>
    <p:sldId id="288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66"/>
    <a:srgbClr val="A939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22FF-8476-440D-BAF3-8CE4FD1E8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CA42-A83B-41F5-ABD2-99AF66201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BE37-15E7-4193-B6EB-9FF4B9438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7D6B-19B1-4A23-8A8D-A3993B410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F2EA-2D81-4154-88C0-82A8CC123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5B61-C1D3-4BF6-9436-A7013F66C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F6C54-447B-4E06-866F-7C6B3D792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4991-8C3A-4FDC-AB9B-902F127A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D01D-5D29-47B8-AD7C-DBCF7C953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2B89-2F9A-4918-B5EC-E4076E513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27C4-76D3-4353-A9B0-F05F7900F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8473AC4-3338-44E5-AB5C-61F92A29F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RI%20lessons\MRI%20principles%204%20of%204%20--%20180%20degree%20pulse.avi%5b2%5d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3124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800" dirty="0" smtClean="0"/>
              <a:t>Spin echo Pulse sequence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Spin echo</a:t>
            </a:r>
            <a:r>
              <a:rPr lang="en-US" altLang="en-US" sz="3600" dirty="0" smtClean="0"/>
              <a:t> </a:t>
            </a:r>
            <a:r>
              <a:rPr lang="en-US" altLang="en-US" sz="3200" dirty="0" smtClean="0"/>
              <a:t>principle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5257800"/>
            <a:ext cx="3276600" cy="990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smtClean="0"/>
              <a:t>V.G.Wimalasena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smtClean="0"/>
              <a:t>Principal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smtClean="0"/>
              <a:t>School of Radiography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The 180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 RF pulse flips these individual magnetic moments through 180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They are still in the transverse plane, but now the magnetic moments that formed the trailing edge before the 180</a:t>
            </a:r>
            <a:r>
              <a:rPr lang="en-US" altLang="en-US" baseline="30000" dirty="0" smtClean="0"/>
              <a:t>0 </a:t>
            </a:r>
            <a:r>
              <a:rPr lang="en-US" altLang="en-US" dirty="0" smtClean="0"/>
              <a:t>pulse, form the leading edge.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Conversely, the magnetic moments that formed the leading edge prior to the 180</a:t>
            </a:r>
            <a:r>
              <a:rPr lang="en-US" altLang="en-US" baseline="30000" dirty="0" smtClean="0"/>
              <a:t>0 </a:t>
            </a:r>
            <a:r>
              <a:rPr lang="en-US" altLang="en-US" dirty="0" smtClean="0"/>
              <a:t>pulse, now form the trailing edge.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The direction of </a:t>
            </a:r>
            <a:r>
              <a:rPr lang="en-US" altLang="en-US" dirty="0" err="1" smtClean="0"/>
              <a:t>prescession</a:t>
            </a:r>
            <a:r>
              <a:rPr lang="en-US" altLang="en-US" dirty="0" smtClean="0"/>
              <a:t> remains the same, and so the trailing edge begins to catch up with the leading edge.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At a specific time later, the two edges are superimposed.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magnetic moments are now momentarily in phase because they are momentarily at the same place on the </a:t>
            </a:r>
            <a:r>
              <a:rPr lang="en-US" altLang="en-US" sz="2800" dirty="0" err="1" smtClean="0"/>
              <a:t>precessional</a:t>
            </a:r>
            <a:r>
              <a:rPr lang="en-US" altLang="en-US" sz="2800" dirty="0" smtClean="0"/>
              <a:t> path.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hlink"/>
                </a:solidFill>
              </a:rPr>
              <a:t>At this instant, there is transverse magnetization in phase , this is called a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spin echo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hlink"/>
                </a:solidFill>
              </a:rPr>
              <a:t>So a high signal is induced in the coil at this moment.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hlink"/>
                </a:solidFill>
              </a:rPr>
              <a:t>In practice the signal is detected and sampled during </a:t>
            </a:r>
            <a:r>
              <a:rPr lang="en-US" altLang="en-US" sz="2800" dirty="0" err="1" smtClean="0">
                <a:solidFill>
                  <a:srgbClr val="92D050"/>
                </a:solidFill>
              </a:rPr>
              <a:t>rephasing</a:t>
            </a:r>
            <a:r>
              <a:rPr lang="en-US" altLang="en-US" sz="2800" dirty="0" smtClean="0">
                <a:solidFill>
                  <a:srgbClr val="92D050"/>
                </a:solidFill>
              </a:rPr>
              <a:t> and  the </a:t>
            </a:r>
            <a:r>
              <a:rPr lang="en-US" altLang="en-US" sz="2800" dirty="0" err="1" smtClean="0">
                <a:solidFill>
                  <a:srgbClr val="92D050"/>
                </a:solidFill>
              </a:rPr>
              <a:t>dephasing</a:t>
            </a:r>
            <a:r>
              <a:rPr lang="en-US" altLang="en-US" sz="2800" dirty="0" smtClean="0">
                <a:solidFill>
                  <a:srgbClr val="92D050"/>
                </a:solidFill>
              </a:rPr>
              <a:t> </a:t>
            </a:r>
            <a:r>
              <a:rPr lang="en-US" altLang="en-US" sz="2800" dirty="0" smtClean="0">
                <a:solidFill>
                  <a:schemeClr val="hlink"/>
                </a:solidFill>
              </a:rPr>
              <a:t>that follows.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spin echo signal now can be used to get T1 and T2 information as T2* </a:t>
            </a:r>
            <a:r>
              <a:rPr lang="en-US" altLang="en-US" sz="2800" dirty="0" err="1" smtClean="0"/>
              <a:t>dephasing</a:t>
            </a:r>
            <a:r>
              <a:rPr lang="en-US" altLang="en-US" sz="2800" dirty="0" smtClean="0"/>
              <a:t> has been reduced.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4"/>
          <p:cNvSpPr>
            <a:spLocks noChangeArrowheads="1"/>
          </p:cNvSpPr>
          <p:nvPr/>
        </p:nvSpPr>
        <p:spPr bwMode="auto">
          <a:xfrm>
            <a:off x="4114800" y="16002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7"/>
          <p:cNvSpPr>
            <a:spLocks noChangeShapeType="1"/>
          </p:cNvSpPr>
          <p:nvPr/>
        </p:nvSpPr>
        <p:spPr bwMode="auto">
          <a:xfrm>
            <a:off x="4876800" y="2209800"/>
            <a:ext cx="838200" cy="0"/>
          </a:xfrm>
          <a:prstGeom prst="line">
            <a:avLst/>
          </a:prstGeom>
          <a:noFill/>
          <a:ln w="57150">
            <a:solidFill>
              <a:srgbClr val="A9390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Oval 17"/>
          <p:cNvSpPr>
            <a:spLocks noChangeArrowheads="1"/>
          </p:cNvSpPr>
          <p:nvPr/>
        </p:nvSpPr>
        <p:spPr bwMode="auto">
          <a:xfrm>
            <a:off x="1828800" y="4343400"/>
            <a:ext cx="1600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 flipV="1">
            <a:off x="2667000" y="4343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19"/>
          <p:cNvSpPr>
            <a:spLocks noChangeShapeType="1"/>
          </p:cNvSpPr>
          <p:nvPr/>
        </p:nvSpPr>
        <p:spPr bwMode="auto">
          <a:xfrm>
            <a:off x="2667000" y="4953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20"/>
          <p:cNvSpPr>
            <a:spLocks noChangeShapeType="1"/>
          </p:cNvSpPr>
          <p:nvPr/>
        </p:nvSpPr>
        <p:spPr bwMode="auto">
          <a:xfrm>
            <a:off x="2667000" y="49530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21"/>
          <p:cNvSpPr>
            <a:spLocks noChangeShapeType="1"/>
          </p:cNvSpPr>
          <p:nvPr/>
        </p:nvSpPr>
        <p:spPr bwMode="auto">
          <a:xfrm flipH="1" flipV="1">
            <a:off x="2057400" y="4495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22"/>
          <p:cNvSpPr>
            <a:spLocks noChangeShapeType="1"/>
          </p:cNvSpPr>
          <p:nvPr/>
        </p:nvSpPr>
        <p:spPr bwMode="auto">
          <a:xfrm flipH="1">
            <a:off x="2057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23"/>
          <p:cNvSpPr>
            <a:spLocks noChangeArrowheads="1"/>
          </p:cNvSpPr>
          <p:nvPr/>
        </p:nvSpPr>
        <p:spPr bwMode="auto">
          <a:xfrm>
            <a:off x="4191000" y="44958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24"/>
          <p:cNvSpPr>
            <a:spLocks noChangeShapeType="1"/>
          </p:cNvSpPr>
          <p:nvPr/>
        </p:nvSpPr>
        <p:spPr bwMode="auto">
          <a:xfrm flipH="1" flipV="1">
            <a:off x="4267200" y="4953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25"/>
          <p:cNvSpPr>
            <a:spLocks noChangeShapeType="1"/>
          </p:cNvSpPr>
          <p:nvPr/>
        </p:nvSpPr>
        <p:spPr bwMode="auto">
          <a:xfrm flipH="1">
            <a:off x="4495800" y="5105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26"/>
          <p:cNvSpPr>
            <a:spLocks noChangeShapeType="1"/>
          </p:cNvSpPr>
          <p:nvPr/>
        </p:nvSpPr>
        <p:spPr bwMode="auto">
          <a:xfrm flipH="1">
            <a:off x="4800600" y="51054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27"/>
          <p:cNvSpPr>
            <a:spLocks noChangeShapeType="1"/>
          </p:cNvSpPr>
          <p:nvPr/>
        </p:nvSpPr>
        <p:spPr bwMode="auto">
          <a:xfrm flipH="1" flipV="1">
            <a:off x="4572000" y="4572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28"/>
          <p:cNvSpPr>
            <a:spLocks noChangeShapeType="1"/>
          </p:cNvSpPr>
          <p:nvPr/>
        </p:nvSpPr>
        <p:spPr bwMode="auto">
          <a:xfrm flipH="1">
            <a:off x="4267200" y="5105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Oval 29"/>
          <p:cNvSpPr>
            <a:spLocks noChangeArrowheads="1"/>
          </p:cNvSpPr>
          <p:nvPr/>
        </p:nvSpPr>
        <p:spPr bwMode="auto">
          <a:xfrm>
            <a:off x="6477000" y="42672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31"/>
          <p:cNvSpPr>
            <a:spLocks noChangeShapeType="1"/>
          </p:cNvSpPr>
          <p:nvPr/>
        </p:nvSpPr>
        <p:spPr bwMode="auto">
          <a:xfrm flipH="1">
            <a:off x="6477000" y="4876800"/>
            <a:ext cx="838200" cy="0"/>
          </a:xfrm>
          <a:prstGeom prst="line">
            <a:avLst/>
          </a:prstGeom>
          <a:noFill/>
          <a:ln w="57150">
            <a:solidFill>
              <a:srgbClr val="A9390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Oval 35"/>
          <p:cNvSpPr>
            <a:spLocks noChangeArrowheads="1"/>
          </p:cNvSpPr>
          <p:nvPr/>
        </p:nvSpPr>
        <p:spPr bwMode="auto">
          <a:xfrm>
            <a:off x="6096000" y="1524000"/>
            <a:ext cx="1600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36"/>
          <p:cNvSpPr>
            <a:spLocks noChangeShapeType="1"/>
          </p:cNvSpPr>
          <p:nvPr/>
        </p:nvSpPr>
        <p:spPr bwMode="auto">
          <a:xfrm flipV="1">
            <a:off x="6934200" y="1524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37"/>
          <p:cNvSpPr>
            <a:spLocks noChangeShapeType="1"/>
          </p:cNvSpPr>
          <p:nvPr/>
        </p:nvSpPr>
        <p:spPr bwMode="auto">
          <a:xfrm>
            <a:off x="6934200" y="22098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38"/>
          <p:cNvSpPr>
            <a:spLocks noChangeShapeType="1"/>
          </p:cNvSpPr>
          <p:nvPr/>
        </p:nvSpPr>
        <p:spPr bwMode="auto">
          <a:xfrm>
            <a:off x="6934200" y="2209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39"/>
          <p:cNvSpPr>
            <a:spLocks noChangeShapeType="1"/>
          </p:cNvSpPr>
          <p:nvPr/>
        </p:nvSpPr>
        <p:spPr bwMode="auto">
          <a:xfrm flipV="1">
            <a:off x="6934200" y="1828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40"/>
          <p:cNvSpPr>
            <a:spLocks noChangeShapeType="1"/>
          </p:cNvSpPr>
          <p:nvPr/>
        </p:nvSpPr>
        <p:spPr bwMode="auto">
          <a:xfrm>
            <a:off x="6934200" y="2209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41"/>
          <p:cNvSpPr>
            <a:spLocks noChangeShapeType="1"/>
          </p:cNvSpPr>
          <p:nvPr/>
        </p:nvSpPr>
        <p:spPr bwMode="auto">
          <a:xfrm flipH="1" flipV="1">
            <a:off x="2590800" y="8382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42"/>
          <p:cNvSpPr>
            <a:spLocks noChangeShapeType="1"/>
          </p:cNvSpPr>
          <p:nvPr/>
        </p:nvSpPr>
        <p:spPr bwMode="auto">
          <a:xfrm flipH="1" flipV="1">
            <a:off x="7315200" y="3429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43"/>
          <p:cNvSpPr>
            <a:spLocks noChangeShapeType="1"/>
          </p:cNvSpPr>
          <p:nvPr/>
        </p:nvSpPr>
        <p:spPr bwMode="auto">
          <a:xfrm flipH="1" flipV="1">
            <a:off x="5029200" y="3657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44"/>
          <p:cNvSpPr>
            <a:spLocks noChangeShapeType="1"/>
          </p:cNvSpPr>
          <p:nvPr/>
        </p:nvSpPr>
        <p:spPr bwMode="auto">
          <a:xfrm flipH="1" flipV="1">
            <a:off x="2667000" y="35052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45"/>
          <p:cNvSpPr>
            <a:spLocks noChangeShapeType="1"/>
          </p:cNvSpPr>
          <p:nvPr/>
        </p:nvSpPr>
        <p:spPr bwMode="auto">
          <a:xfrm flipH="1" flipV="1">
            <a:off x="6934200" y="762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46"/>
          <p:cNvSpPr>
            <a:spLocks noChangeShapeType="1"/>
          </p:cNvSpPr>
          <p:nvPr/>
        </p:nvSpPr>
        <p:spPr bwMode="auto">
          <a:xfrm flipH="1" flipV="1">
            <a:off x="4876800" y="762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47"/>
          <p:cNvSpPr>
            <a:spLocks noChangeShapeType="1"/>
          </p:cNvSpPr>
          <p:nvPr/>
        </p:nvSpPr>
        <p:spPr bwMode="auto">
          <a:xfrm flipV="1">
            <a:off x="3505200" y="2362200"/>
            <a:ext cx="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48"/>
          <p:cNvSpPr>
            <a:spLocks noChangeShapeType="1"/>
          </p:cNvSpPr>
          <p:nvPr/>
        </p:nvSpPr>
        <p:spPr bwMode="auto">
          <a:xfrm>
            <a:off x="6553200" y="3048000"/>
            <a:ext cx="1447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Line 49"/>
          <p:cNvSpPr>
            <a:spLocks noChangeShapeType="1"/>
          </p:cNvSpPr>
          <p:nvPr/>
        </p:nvSpPr>
        <p:spPr bwMode="auto">
          <a:xfrm flipV="1">
            <a:off x="3733800" y="4800600"/>
            <a:ext cx="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Line 50"/>
          <p:cNvSpPr>
            <a:spLocks noChangeShapeType="1"/>
          </p:cNvSpPr>
          <p:nvPr/>
        </p:nvSpPr>
        <p:spPr bwMode="auto">
          <a:xfrm flipV="1">
            <a:off x="5257800" y="59436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Text Box 51"/>
          <p:cNvSpPr txBox="1">
            <a:spLocks noChangeArrowheads="1"/>
          </p:cNvSpPr>
          <p:nvPr/>
        </p:nvSpPr>
        <p:spPr bwMode="auto">
          <a:xfrm>
            <a:off x="2057400" y="1066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18467" name="Text Box 52"/>
          <p:cNvSpPr txBox="1">
            <a:spLocks noChangeArrowheads="1"/>
          </p:cNvSpPr>
          <p:nvPr/>
        </p:nvSpPr>
        <p:spPr bwMode="auto">
          <a:xfrm flipH="1">
            <a:off x="4267200" y="8382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18468" name="Text Box 53"/>
          <p:cNvSpPr txBox="1">
            <a:spLocks noChangeArrowheads="1"/>
          </p:cNvSpPr>
          <p:nvPr/>
        </p:nvSpPr>
        <p:spPr bwMode="auto">
          <a:xfrm>
            <a:off x="6248400" y="838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18469" name="Text Box 54"/>
          <p:cNvSpPr txBox="1">
            <a:spLocks noChangeArrowheads="1"/>
          </p:cNvSpPr>
          <p:nvPr/>
        </p:nvSpPr>
        <p:spPr bwMode="auto">
          <a:xfrm>
            <a:off x="2057400" y="3505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18470" name="Text Box 55"/>
          <p:cNvSpPr txBox="1">
            <a:spLocks noChangeArrowheads="1"/>
          </p:cNvSpPr>
          <p:nvPr/>
        </p:nvSpPr>
        <p:spPr bwMode="auto">
          <a:xfrm>
            <a:off x="4419600" y="3657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18471" name="Text Box 56"/>
          <p:cNvSpPr txBox="1">
            <a:spLocks noChangeArrowheads="1"/>
          </p:cNvSpPr>
          <p:nvPr/>
        </p:nvSpPr>
        <p:spPr bwMode="auto">
          <a:xfrm>
            <a:off x="6629400" y="3429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18472" name="Text Box 57"/>
          <p:cNvSpPr txBox="1">
            <a:spLocks noChangeArrowheads="1"/>
          </p:cNvSpPr>
          <p:nvPr/>
        </p:nvSpPr>
        <p:spPr bwMode="auto">
          <a:xfrm>
            <a:off x="2895600" y="2971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90</a:t>
            </a:r>
            <a:r>
              <a:rPr lang="en-US" altLang="en-US" baseline="30000">
                <a:solidFill>
                  <a:schemeClr val="hlink"/>
                </a:solidFill>
              </a:rPr>
              <a:t>0</a:t>
            </a:r>
            <a:r>
              <a:rPr lang="en-US" altLang="en-US">
                <a:solidFill>
                  <a:schemeClr val="hlink"/>
                </a:solidFill>
              </a:rPr>
              <a:t> RF</a:t>
            </a:r>
          </a:p>
        </p:txBody>
      </p:sp>
      <p:sp>
        <p:nvSpPr>
          <p:cNvPr id="18473" name="Text Box 58"/>
          <p:cNvSpPr txBox="1">
            <a:spLocks noChangeArrowheads="1"/>
          </p:cNvSpPr>
          <p:nvPr/>
        </p:nvSpPr>
        <p:spPr bwMode="auto">
          <a:xfrm>
            <a:off x="2743200" y="57912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180</a:t>
            </a:r>
            <a:r>
              <a:rPr lang="en-US" altLang="en-US" baseline="30000">
                <a:solidFill>
                  <a:schemeClr val="hlink"/>
                </a:solidFill>
              </a:rPr>
              <a:t>0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RF is applied before complete dephasing occurs</a:t>
            </a:r>
          </a:p>
        </p:txBody>
      </p:sp>
      <p:sp>
        <p:nvSpPr>
          <p:cNvPr id="18474" name="Text Box 59"/>
          <p:cNvSpPr txBox="1">
            <a:spLocks noChangeArrowheads="1"/>
          </p:cNvSpPr>
          <p:nvPr/>
        </p:nvSpPr>
        <p:spPr bwMode="auto">
          <a:xfrm>
            <a:off x="6858000" y="3124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T2* dephasing</a:t>
            </a:r>
          </a:p>
        </p:txBody>
      </p:sp>
      <p:sp>
        <p:nvSpPr>
          <p:cNvPr id="18475" name="Text Box 60"/>
          <p:cNvSpPr txBox="1">
            <a:spLocks noChangeArrowheads="1"/>
          </p:cNvSpPr>
          <p:nvPr/>
        </p:nvSpPr>
        <p:spPr bwMode="auto">
          <a:xfrm>
            <a:off x="52578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rephasing</a:t>
            </a:r>
          </a:p>
        </p:txBody>
      </p:sp>
      <p:sp>
        <p:nvSpPr>
          <p:cNvPr id="17469" name="Rectangle 6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705600" cy="563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600" smtClean="0"/>
              <a:t>Spin Echo - RF Rephasing</a:t>
            </a:r>
          </a:p>
        </p:txBody>
      </p:sp>
      <p:sp>
        <p:nvSpPr>
          <p:cNvPr id="18477" name="Text Box 63"/>
          <p:cNvSpPr txBox="1">
            <a:spLocks noChangeArrowheads="1"/>
          </p:cNvSpPr>
          <p:nvPr/>
        </p:nvSpPr>
        <p:spPr bwMode="auto">
          <a:xfrm>
            <a:off x="7162800" y="2743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18478" name="Text Box 64"/>
          <p:cNvSpPr txBox="1">
            <a:spLocks noChangeArrowheads="1"/>
          </p:cNvSpPr>
          <p:nvPr/>
        </p:nvSpPr>
        <p:spPr bwMode="auto">
          <a:xfrm>
            <a:off x="7086600" y="129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18479" name="Text Box 65"/>
          <p:cNvSpPr txBox="1">
            <a:spLocks noChangeArrowheads="1"/>
          </p:cNvSpPr>
          <p:nvPr/>
        </p:nvSpPr>
        <p:spPr bwMode="auto">
          <a:xfrm>
            <a:off x="4419600" y="4267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18480" name="Text Box 66"/>
          <p:cNvSpPr txBox="1">
            <a:spLocks noChangeArrowheads="1"/>
          </p:cNvSpPr>
          <p:nvPr/>
        </p:nvSpPr>
        <p:spPr bwMode="auto">
          <a:xfrm>
            <a:off x="4800600" y="586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18481" name="Text Box 67"/>
          <p:cNvSpPr txBox="1">
            <a:spLocks noChangeArrowheads="1"/>
          </p:cNvSpPr>
          <p:nvPr/>
        </p:nvSpPr>
        <p:spPr bwMode="auto">
          <a:xfrm>
            <a:off x="1143000" y="57912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Result if allowed to dephase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1981200" y="15240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2819400" y="2133600"/>
            <a:ext cx="838200" cy="0"/>
          </a:xfrm>
          <a:prstGeom prst="line">
            <a:avLst/>
          </a:prstGeom>
          <a:noFill/>
          <a:ln w="57150">
            <a:solidFill>
              <a:srgbClr val="A9390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Oval 17"/>
          <p:cNvSpPr>
            <a:spLocks noChangeArrowheads="1"/>
          </p:cNvSpPr>
          <p:nvPr/>
        </p:nvSpPr>
        <p:spPr bwMode="auto">
          <a:xfrm>
            <a:off x="6858000" y="1524000"/>
            <a:ext cx="1600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 flipV="1">
            <a:off x="7696200" y="1600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>
            <a:off x="7696200" y="22098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>
            <a:off x="7696200" y="2133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21"/>
          <p:cNvSpPr>
            <a:spLocks noChangeShapeType="1"/>
          </p:cNvSpPr>
          <p:nvPr/>
        </p:nvSpPr>
        <p:spPr bwMode="auto">
          <a:xfrm flipH="1" flipV="1">
            <a:off x="7086600" y="1752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H="1">
            <a:off x="7010400" y="2209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Oval 23"/>
          <p:cNvSpPr>
            <a:spLocks noChangeArrowheads="1"/>
          </p:cNvSpPr>
          <p:nvPr/>
        </p:nvSpPr>
        <p:spPr bwMode="auto">
          <a:xfrm>
            <a:off x="4191000" y="44958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 flipH="1" flipV="1">
            <a:off x="4267200" y="4953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25"/>
          <p:cNvSpPr>
            <a:spLocks noChangeShapeType="1"/>
          </p:cNvSpPr>
          <p:nvPr/>
        </p:nvSpPr>
        <p:spPr bwMode="auto">
          <a:xfrm flipH="1">
            <a:off x="4495800" y="5105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26"/>
          <p:cNvSpPr>
            <a:spLocks noChangeShapeType="1"/>
          </p:cNvSpPr>
          <p:nvPr/>
        </p:nvSpPr>
        <p:spPr bwMode="auto">
          <a:xfrm flipH="1">
            <a:off x="4800600" y="51054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27"/>
          <p:cNvSpPr>
            <a:spLocks noChangeShapeType="1"/>
          </p:cNvSpPr>
          <p:nvPr/>
        </p:nvSpPr>
        <p:spPr bwMode="auto">
          <a:xfrm flipH="1" flipV="1">
            <a:off x="4572000" y="4572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28"/>
          <p:cNvSpPr>
            <a:spLocks noChangeShapeType="1"/>
          </p:cNvSpPr>
          <p:nvPr/>
        </p:nvSpPr>
        <p:spPr bwMode="auto">
          <a:xfrm flipH="1">
            <a:off x="4267200" y="5105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6477000" y="42672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 flipH="1">
            <a:off x="6477000" y="4876800"/>
            <a:ext cx="838200" cy="0"/>
          </a:xfrm>
          <a:prstGeom prst="line">
            <a:avLst/>
          </a:prstGeom>
          <a:noFill/>
          <a:ln w="57150">
            <a:solidFill>
              <a:srgbClr val="A9390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5"/>
          <p:cNvSpPr>
            <a:spLocks noChangeArrowheads="1"/>
          </p:cNvSpPr>
          <p:nvPr/>
        </p:nvSpPr>
        <p:spPr bwMode="auto">
          <a:xfrm>
            <a:off x="4343400" y="1524000"/>
            <a:ext cx="1600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flipV="1">
            <a:off x="5181600" y="1524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37"/>
          <p:cNvSpPr>
            <a:spLocks noChangeShapeType="1"/>
          </p:cNvSpPr>
          <p:nvPr/>
        </p:nvSpPr>
        <p:spPr bwMode="auto">
          <a:xfrm>
            <a:off x="5181600" y="22098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38"/>
          <p:cNvSpPr>
            <a:spLocks noChangeShapeType="1"/>
          </p:cNvSpPr>
          <p:nvPr/>
        </p:nvSpPr>
        <p:spPr bwMode="auto">
          <a:xfrm>
            <a:off x="5181600" y="2209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9"/>
          <p:cNvSpPr>
            <a:spLocks noChangeShapeType="1"/>
          </p:cNvSpPr>
          <p:nvPr/>
        </p:nvSpPr>
        <p:spPr bwMode="auto">
          <a:xfrm flipV="1">
            <a:off x="5181600" y="1828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40"/>
          <p:cNvSpPr>
            <a:spLocks noChangeShapeType="1"/>
          </p:cNvSpPr>
          <p:nvPr/>
        </p:nvSpPr>
        <p:spPr bwMode="auto">
          <a:xfrm>
            <a:off x="5181600" y="2209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42"/>
          <p:cNvSpPr>
            <a:spLocks noChangeShapeType="1"/>
          </p:cNvSpPr>
          <p:nvPr/>
        </p:nvSpPr>
        <p:spPr bwMode="auto">
          <a:xfrm flipH="1" flipV="1">
            <a:off x="7315200" y="3429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43"/>
          <p:cNvSpPr>
            <a:spLocks noChangeShapeType="1"/>
          </p:cNvSpPr>
          <p:nvPr/>
        </p:nvSpPr>
        <p:spPr bwMode="auto">
          <a:xfrm flipH="1" flipV="1">
            <a:off x="5029200" y="3657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44"/>
          <p:cNvSpPr>
            <a:spLocks noChangeShapeType="1"/>
          </p:cNvSpPr>
          <p:nvPr/>
        </p:nvSpPr>
        <p:spPr bwMode="auto">
          <a:xfrm flipH="1" flipV="1">
            <a:off x="7696200" y="762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45"/>
          <p:cNvSpPr>
            <a:spLocks noChangeShapeType="1"/>
          </p:cNvSpPr>
          <p:nvPr/>
        </p:nvSpPr>
        <p:spPr bwMode="auto">
          <a:xfrm flipH="1" flipV="1">
            <a:off x="5181600" y="762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46"/>
          <p:cNvSpPr>
            <a:spLocks noChangeShapeType="1"/>
          </p:cNvSpPr>
          <p:nvPr/>
        </p:nvSpPr>
        <p:spPr bwMode="auto">
          <a:xfrm flipH="1" flipV="1">
            <a:off x="2819400" y="685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47"/>
          <p:cNvSpPr>
            <a:spLocks noChangeShapeType="1"/>
          </p:cNvSpPr>
          <p:nvPr/>
        </p:nvSpPr>
        <p:spPr bwMode="auto">
          <a:xfrm flipV="1">
            <a:off x="2057400" y="2514600"/>
            <a:ext cx="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48"/>
          <p:cNvSpPr>
            <a:spLocks noChangeShapeType="1"/>
          </p:cNvSpPr>
          <p:nvPr/>
        </p:nvSpPr>
        <p:spPr bwMode="auto">
          <a:xfrm>
            <a:off x="5181600" y="3276600"/>
            <a:ext cx="1447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49"/>
          <p:cNvSpPr>
            <a:spLocks noChangeShapeType="1"/>
          </p:cNvSpPr>
          <p:nvPr/>
        </p:nvSpPr>
        <p:spPr bwMode="auto">
          <a:xfrm flipV="1">
            <a:off x="3505200" y="4876800"/>
            <a:ext cx="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50"/>
          <p:cNvSpPr>
            <a:spLocks noChangeShapeType="1"/>
          </p:cNvSpPr>
          <p:nvPr/>
        </p:nvSpPr>
        <p:spPr bwMode="auto">
          <a:xfrm flipV="1">
            <a:off x="5257800" y="59436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Text Box 51"/>
          <p:cNvSpPr txBox="1">
            <a:spLocks noChangeArrowheads="1"/>
          </p:cNvSpPr>
          <p:nvPr/>
        </p:nvSpPr>
        <p:spPr bwMode="auto">
          <a:xfrm>
            <a:off x="685800" y="1066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0514" name="Text Box 52"/>
          <p:cNvSpPr txBox="1">
            <a:spLocks noChangeArrowheads="1"/>
          </p:cNvSpPr>
          <p:nvPr/>
        </p:nvSpPr>
        <p:spPr bwMode="auto">
          <a:xfrm flipH="1">
            <a:off x="2971800" y="7620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0515" name="Text Box 53"/>
          <p:cNvSpPr txBox="1">
            <a:spLocks noChangeArrowheads="1"/>
          </p:cNvSpPr>
          <p:nvPr/>
        </p:nvSpPr>
        <p:spPr bwMode="auto">
          <a:xfrm>
            <a:off x="4572000" y="914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0516" name="Text Box 54"/>
          <p:cNvSpPr txBox="1">
            <a:spLocks noChangeArrowheads="1"/>
          </p:cNvSpPr>
          <p:nvPr/>
        </p:nvSpPr>
        <p:spPr bwMode="auto">
          <a:xfrm>
            <a:off x="2286000" y="3505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0517" name="Text Box 55"/>
          <p:cNvSpPr txBox="1">
            <a:spLocks noChangeArrowheads="1"/>
          </p:cNvSpPr>
          <p:nvPr/>
        </p:nvSpPr>
        <p:spPr bwMode="auto">
          <a:xfrm>
            <a:off x="4419600" y="3657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0518" name="Text Box 56"/>
          <p:cNvSpPr txBox="1">
            <a:spLocks noChangeArrowheads="1"/>
          </p:cNvSpPr>
          <p:nvPr/>
        </p:nvSpPr>
        <p:spPr bwMode="auto">
          <a:xfrm>
            <a:off x="6629400" y="3429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0519" name="Text Box 57"/>
          <p:cNvSpPr txBox="1">
            <a:spLocks noChangeArrowheads="1"/>
          </p:cNvSpPr>
          <p:nvPr/>
        </p:nvSpPr>
        <p:spPr bwMode="auto">
          <a:xfrm>
            <a:off x="1905000" y="2971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90</a:t>
            </a:r>
            <a:r>
              <a:rPr lang="en-US" altLang="en-US" baseline="30000">
                <a:solidFill>
                  <a:schemeClr val="hlink"/>
                </a:solidFill>
              </a:rPr>
              <a:t>0</a:t>
            </a:r>
            <a:r>
              <a:rPr lang="en-US" altLang="en-US">
                <a:solidFill>
                  <a:schemeClr val="hlink"/>
                </a:solidFill>
              </a:rPr>
              <a:t> RF</a:t>
            </a:r>
          </a:p>
        </p:txBody>
      </p:sp>
      <p:sp>
        <p:nvSpPr>
          <p:cNvPr id="20520" name="Text Box 58"/>
          <p:cNvSpPr txBox="1">
            <a:spLocks noChangeArrowheads="1"/>
          </p:cNvSpPr>
          <p:nvPr/>
        </p:nvSpPr>
        <p:spPr bwMode="auto">
          <a:xfrm>
            <a:off x="2743200" y="57912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180</a:t>
            </a:r>
            <a:r>
              <a:rPr lang="en-US" altLang="en-US" baseline="30000">
                <a:solidFill>
                  <a:schemeClr val="hlink"/>
                </a:solidFill>
              </a:rPr>
              <a:t>0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RF is applied before complete dephasing occurs</a:t>
            </a:r>
          </a:p>
        </p:txBody>
      </p:sp>
      <p:sp>
        <p:nvSpPr>
          <p:cNvPr id="20521" name="Text Box 59"/>
          <p:cNvSpPr txBox="1">
            <a:spLocks noChangeArrowheads="1"/>
          </p:cNvSpPr>
          <p:nvPr/>
        </p:nvSpPr>
        <p:spPr bwMode="auto">
          <a:xfrm>
            <a:off x="3200400" y="2971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T2* dephasing</a:t>
            </a:r>
          </a:p>
        </p:txBody>
      </p:sp>
      <p:sp>
        <p:nvSpPr>
          <p:cNvPr id="20522" name="Text Box 60"/>
          <p:cNvSpPr txBox="1">
            <a:spLocks noChangeArrowheads="1"/>
          </p:cNvSpPr>
          <p:nvPr/>
        </p:nvSpPr>
        <p:spPr bwMode="auto">
          <a:xfrm>
            <a:off x="52578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rephasing</a:t>
            </a:r>
          </a:p>
        </p:txBody>
      </p:sp>
      <p:sp>
        <p:nvSpPr>
          <p:cNvPr id="17469" name="Rectangle 6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705600" cy="563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600" smtClean="0"/>
              <a:t>Spin Echo - RF Rephasing</a:t>
            </a:r>
          </a:p>
        </p:txBody>
      </p:sp>
      <p:sp>
        <p:nvSpPr>
          <p:cNvPr id="20524" name="Text Box 63"/>
          <p:cNvSpPr txBox="1">
            <a:spLocks noChangeArrowheads="1"/>
          </p:cNvSpPr>
          <p:nvPr/>
        </p:nvSpPr>
        <p:spPr bwMode="auto">
          <a:xfrm>
            <a:off x="5334000" y="2971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20525" name="Text Box 64"/>
          <p:cNvSpPr txBox="1">
            <a:spLocks noChangeArrowheads="1"/>
          </p:cNvSpPr>
          <p:nvPr/>
        </p:nvSpPr>
        <p:spPr bwMode="auto">
          <a:xfrm>
            <a:off x="2438400" y="4038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20526" name="Text Box 65"/>
          <p:cNvSpPr txBox="1">
            <a:spLocks noChangeArrowheads="1"/>
          </p:cNvSpPr>
          <p:nvPr/>
        </p:nvSpPr>
        <p:spPr bwMode="auto">
          <a:xfrm>
            <a:off x="4419600" y="4267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20527" name="Text Box 66"/>
          <p:cNvSpPr txBox="1">
            <a:spLocks noChangeArrowheads="1"/>
          </p:cNvSpPr>
          <p:nvPr/>
        </p:nvSpPr>
        <p:spPr bwMode="auto">
          <a:xfrm>
            <a:off x="4800600" y="586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20528" name="Oval 4"/>
          <p:cNvSpPr>
            <a:spLocks noChangeArrowheads="1"/>
          </p:cNvSpPr>
          <p:nvPr/>
        </p:nvSpPr>
        <p:spPr bwMode="auto">
          <a:xfrm>
            <a:off x="457200" y="15240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Line 41"/>
          <p:cNvSpPr>
            <a:spLocks noChangeShapeType="1"/>
          </p:cNvSpPr>
          <p:nvPr/>
        </p:nvSpPr>
        <p:spPr bwMode="auto">
          <a:xfrm flipH="1" flipV="1">
            <a:off x="1295400" y="1066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7"/>
          <p:cNvSpPr>
            <a:spLocks noChangeShapeType="1"/>
          </p:cNvSpPr>
          <p:nvPr/>
        </p:nvSpPr>
        <p:spPr bwMode="auto">
          <a:xfrm flipV="1">
            <a:off x="1295400" y="1524000"/>
            <a:ext cx="76200" cy="609600"/>
          </a:xfrm>
          <a:prstGeom prst="line">
            <a:avLst/>
          </a:prstGeom>
          <a:noFill/>
          <a:ln w="57150">
            <a:solidFill>
              <a:srgbClr val="A9390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Oval 35"/>
          <p:cNvSpPr>
            <a:spLocks noChangeArrowheads="1"/>
          </p:cNvSpPr>
          <p:nvPr/>
        </p:nvSpPr>
        <p:spPr bwMode="auto">
          <a:xfrm>
            <a:off x="1371600" y="4419600"/>
            <a:ext cx="1600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Line 45"/>
          <p:cNvSpPr>
            <a:spLocks noChangeShapeType="1"/>
          </p:cNvSpPr>
          <p:nvPr/>
        </p:nvSpPr>
        <p:spPr bwMode="auto">
          <a:xfrm flipH="1" flipV="1">
            <a:off x="2209800" y="3733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Line 38"/>
          <p:cNvSpPr>
            <a:spLocks noChangeShapeType="1"/>
          </p:cNvSpPr>
          <p:nvPr/>
        </p:nvSpPr>
        <p:spPr bwMode="auto">
          <a:xfrm>
            <a:off x="2209800" y="5029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Line 40"/>
          <p:cNvSpPr>
            <a:spLocks noChangeShapeType="1"/>
          </p:cNvSpPr>
          <p:nvPr/>
        </p:nvSpPr>
        <p:spPr bwMode="auto">
          <a:xfrm>
            <a:off x="2209800" y="5029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2209800" y="5029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Line 39"/>
          <p:cNvSpPr>
            <a:spLocks noChangeShapeType="1"/>
          </p:cNvSpPr>
          <p:nvPr/>
        </p:nvSpPr>
        <p:spPr bwMode="auto">
          <a:xfrm flipV="1">
            <a:off x="2209800" y="4648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Line 36"/>
          <p:cNvSpPr>
            <a:spLocks noChangeShapeType="1"/>
          </p:cNvSpPr>
          <p:nvPr/>
        </p:nvSpPr>
        <p:spPr bwMode="auto">
          <a:xfrm flipV="1">
            <a:off x="2209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8" name="Text Box 64"/>
          <p:cNvSpPr txBox="1">
            <a:spLocks noChangeArrowheads="1"/>
          </p:cNvSpPr>
          <p:nvPr/>
        </p:nvSpPr>
        <p:spPr bwMode="auto">
          <a:xfrm>
            <a:off x="5410200" y="1219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20539" name="Text Box 63"/>
          <p:cNvSpPr txBox="1">
            <a:spLocks noChangeArrowheads="1"/>
          </p:cNvSpPr>
          <p:nvPr/>
        </p:nvSpPr>
        <p:spPr bwMode="auto">
          <a:xfrm>
            <a:off x="2209800" y="586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20540" name="Curved Left Arrow 60"/>
          <p:cNvSpPr>
            <a:spLocks noChangeArrowheads="1"/>
          </p:cNvSpPr>
          <p:nvPr/>
        </p:nvSpPr>
        <p:spPr bwMode="auto">
          <a:xfrm>
            <a:off x="6019800" y="1447800"/>
            <a:ext cx="457200" cy="1371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1" name="Text Box 67"/>
          <p:cNvSpPr txBox="1">
            <a:spLocks noChangeArrowheads="1"/>
          </p:cNvSpPr>
          <p:nvPr/>
        </p:nvSpPr>
        <p:spPr bwMode="auto">
          <a:xfrm>
            <a:off x="7543800" y="3048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Result if allowed to dephase</a:t>
            </a:r>
          </a:p>
        </p:txBody>
      </p:sp>
      <p:sp>
        <p:nvSpPr>
          <p:cNvPr id="20542" name="Line 7"/>
          <p:cNvSpPr>
            <a:spLocks noChangeShapeType="1"/>
          </p:cNvSpPr>
          <p:nvPr/>
        </p:nvSpPr>
        <p:spPr bwMode="auto">
          <a:xfrm>
            <a:off x="5181600" y="2209800"/>
            <a:ext cx="381000" cy="0"/>
          </a:xfrm>
          <a:prstGeom prst="line">
            <a:avLst/>
          </a:prstGeom>
          <a:noFill/>
          <a:ln w="57150">
            <a:solidFill>
              <a:srgbClr val="A9390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3" name="Line 7"/>
          <p:cNvSpPr>
            <a:spLocks noChangeShapeType="1"/>
          </p:cNvSpPr>
          <p:nvPr/>
        </p:nvSpPr>
        <p:spPr bwMode="auto">
          <a:xfrm flipV="1">
            <a:off x="7696200" y="1600200"/>
            <a:ext cx="76200" cy="609600"/>
          </a:xfrm>
          <a:prstGeom prst="line">
            <a:avLst/>
          </a:prstGeom>
          <a:noFill/>
          <a:ln w="57150">
            <a:solidFill>
              <a:srgbClr val="A9390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4" name="Text Box 67"/>
          <p:cNvSpPr txBox="1">
            <a:spLocks noChangeArrowheads="1"/>
          </p:cNvSpPr>
          <p:nvPr/>
        </p:nvSpPr>
        <p:spPr bwMode="auto">
          <a:xfrm>
            <a:off x="7239000" y="5638800"/>
            <a:ext cx="144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Result in </a:t>
            </a:r>
            <a:r>
              <a:rPr lang="en-US" altLang="en-US" dirty="0" smtClean="0"/>
              <a:t>high NMV flipped </a:t>
            </a:r>
            <a:r>
              <a:rPr lang="en-US" altLang="en-US" dirty="0"/>
              <a:t>by 180</a:t>
            </a:r>
            <a:r>
              <a:rPr lang="en-US" altLang="en-US" baseline="30000" dirty="0"/>
              <a:t>0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http://mriquestions.com/uploads/3/4/5/7/34572113/1517606_orig.gif</a:t>
            </a:r>
            <a:endParaRPr lang="en-US" dirty="0"/>
          </a:p>
        </p:txBody>
      </p:sp>
      <p:pic>
        <p:nvPicPr>
          <p:cNvPr id="27651" name="Picture 2" descr="http://mriquestions.com/uploads/3/4/5/7/34572113/1517606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654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Timing parameters in spin echo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C000"/>
                </a:solidFill>
              </a:rPr>
              <a:t>TR</a:t>
            </a:r>
            <a:r>
              <a:rPr lang="en-US" altLang="en-US" sz="2800" dirty="0" smtClean="0"/>
              <a:t> is the time between each 90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excitation pulse. 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C000"/>
                </a:solidFill>
              </a:rPr>
              <a:t>TE</a:t>
            </a:r>
            <a:r>
              <a:rPr lang="en-US" altLang="en-US" sz="2800" dirty="0" smtClean="0"/>
              <a:t> is the time between the 90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excitation pulse and the peak of the spin echo. </a:t>
            </a:r>
          </a:p>
          <a:p>
            <a:pPr eaLnBrk="1" hangingPunct="1">
              <a:defRPr/>
            </a:pPr>
            <a:r>
              <a:rPr lang="en-US" altLang="en-US" sz="2800" dirty="0" smtClean="0"/>
              <a:t>The time taken to </a:t>
            </a:r>
            <a:r>
              <a:rPr lang="en-US" altLang="en-US" sz="2800" dirty="0" err="1" smtClean="0"/>
              <a:t>rephase</a:t>
            </a:r>
            <a:r>
              <a:rPr lang="en-US" altLang="en-US" sz="2800" dirty="0" smtClean="0"/>
              <a:t> after the application of 180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RF pulse, equals the time the NMV took to </a:t>
            </a:r>
            <a:r>
              <a:rPr lang="en-US" altLang="en-US" sz="2800" dirty="0" err="1" smtClean="0"/>
              <a:t>dephase</a:t>
            </a:r>
            <a:r>
              <a:rPr lang="en-US" altLang="en-US" sz="2800" dirty="0" smtClean="0"/>
              <a:t> when 90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RF pulse was withdrawn.</a:t>
            </a:r>
          </a:p>
          <a:p>
            <a:pPr eaLnBrk="1" hangingPunct="1">
              <a:defRPr/>
            </a:pPr>
            <a:r>
              <a:rPr lang="en-US" altLang="en-US" sz="2800" dirty="0" smtClean="0"/>
              <a:t>This time is called the (</a:t>
            </a:r>
            <a:r>
              <a:rPr lang="el-GR" altLang="en-US" sz="2800" dirty="0" smtClean="0">
                <a:solidFill>
                  <a:srgbClr val="FFC000"/>
                </a:solidFill>
                <a:cs typeface="Tahoma" panose="020B0604030504040204" pitchFamily="34" charset="0"/>
              </a:rPr>
              <a:t>ζ</a:t>
            </a:r>
            <a:r>
              <a:rPr lang="en-US" altLang="en-US" sz="2800" dirty="0" smtClean="0">
                <a:cs typeface="Tahoma" panose="020B0604030504040204" pitchFamily="34" charset="0"/>
              </a:rPr>
              <a:t>)</a:t>
            </a:r>
            <a:r>
              <a:rPr lang="en-US" altLang="en-US" sz="2800" dirty="0" smtClean="0">
                <a:solidFill>
                  <a:srgbClr val="FFC000"/>
                </a:solidFill>
              </a:rPr>
              <a:t>Tau</a:t>
            </a:r>
            <a:r>
              <a:rPr lang="en-US" altLang="en-US" sz="2800" dirty="0" smtClean="0"/>
              <a:t> time</a:t>
            </a:r>
          </a:p>
          <a:p>
            <a:pPr eaLnBrk="1" hangingPunct="1">
              <a:defRPr/>
            </a:pPr>
            <a:r>
              <a:rPr lang="en-US" altLang="en-US" sz="2800" dirty="0" smtClean="0"/>
              <a:t>The TE is therefore twice the Tau time.</a:t>
            </a:r>
          </a:p>
          <a:p>
            <a:pPr lvl="1" eaLnBrk="1" hangingPunct="1">
              <a:buNone/>
              <a:defRPr/>
            </a:pPr>
            <a:r>
              <a:rPr lang="en-US" altLang="en-US" sz="2400" dirty="0" smtClean="0"/>
              <a:t>         </a:t>
            </a:r>
            <a:r>
              <a:rPr lang="en-US" altLang="en-US" sz="3600" dirty="0" smtClean="0"/>
              <a:t>TE = 2</a:t>
            </a:r>
            <a:r>
              <a:rPr lang="el-GR" altLang="en-US" sz="3600" dirty="0" smtClean="0">
                <a:cs typeface="Tahoma" panose="020B0604030504040204" pitchFamily="34" charset="0"/>
              </a:rPr>
              <a:t> ζ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Spin echo pulse sequence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4478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2286000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286000" y="2667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3048000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30480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V="1">
            <a:off x="4419600" y="1600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419600" y="160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5105400" y="1600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5105400" y="3429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V="1">
            <a:off x="6172200" y="29718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6629400" y="29718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70866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2286000" y="3505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44196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>
            <a:off x="6629400" y="3048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2286000" y="4191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>
            <a:off x="4495800" y="4191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>
            <a:off x="22860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2286000" y="2057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</a:t>
            </a:r>
            <a:r>
              <a:rPr lang="en-US" altLang="en-US" baseline="30000"/>
              <a:t>0 </a:t>
            </a:r>
            <a:r>
              <a:rPr lang="en-US" altLang="en-US"/>
              <a:t>RF pulse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4419600" y="990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180</a:t>
            </a:r>
            <a:r>
              <a:rPr lang="en-US" altLang="en-US" baseline="30000"/>
              <a:t>0 </a:t>
            </a:r>
            <a:r>
              <a:rPr lang="en-US" altLang="en-US"/>
              <a:t>RF pulse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6096000" y="2514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Spin echo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2971800" y="42672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dirty="0" smtClean="0">
                <a:cs typeface="Tahoma" panose="020B0604030504040204" pitchFamily="34" charset="0"/>
              </a:rPr>
              <a:t>ζ </a:t>
            </a:r>
            <a:r>
              <a:rPr lang="en-US" altLang="en-US" dirty="0" smtClean="0">
                <a:cs typeface="Tahoma" panose="020B0604030504040204" pitchFamily="34" charset="0"/>
              </a:rPr>
              <a:t>(</a:t>
            </a:r>
            <a:r>
              <a:rPr lang="en-US" altLang="en-US" dirty="0" smtClean="0"/>
              <a:t>Tau)</a:t>
            </a:r>
            <a:endParaRPr lang="en-US" altLang="en-US" dirty="0"/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5029200" y="42672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dirty="0" smtClean="0">
                <a:cs typeface="Tahoma" panose="020B0604030504040204" pitchFamily="34" charset="0"/>
              </a:rPr>
              <a:t>ζ </a:t>
            </a:r>
            <a:r>
              <a:rPr lang="en-US" altLang="en-US" dirty="0" smtClean="0">
                <a:cs typeface="Tahoma" panose="020B0604030504040204" pitchFamily="34" charset="0"/>
              </a:rPr>
              <a:t>(</a:t>
            </a:r>
            <a:r>
              <a:rPr lang="en-US" altLang="en-US" dirty="0" smtClean="0"/>
              <a:t>Tau)</a:t>
            </a:r>
            <a:endParaRPr lang="en-US" altLang="en-US" dirty="0"/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4038600" y="5181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1400" y="601980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/>
              <a:t> </a:t>
            </a:r>
            <a:r>
              <a:rPr lang="en-US" altLang="en-US" dirty="0" smtClean="0"/>
              <a:t>TE = 2</a:t>
            </a:r>
            <a:r>
              <a:rPr lang="el-GR" altLang="en-US" dirty="0" smtClean="0">
                <a:cs typeface="Tahoma" panose="020B0604030504040204" pitchFamily="34" charset="0"/>
              </a:rPr>
              <a:t> 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Spin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355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7914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Multiple echoes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After sampling the signal another 180 pulse can be applied to </a:t>
            </a:r>
            <a:r>
              <a:rPr lang="en-US" altLang="en-US" dirty="0" err="1" smtClean="0"/>
              <a:t>rephase</a:t>
            </a:r>
            <a:r>
              <a:rPr lang="en-US" altLang="en-US" dirty="0" smtClean="0"/>
              <a:t> the NMV and can obtain another signal</a:t>
            </a:r>
          </a:p>
          <a:p>
            <a:pPr eaLnBrk="1" hangingPunct="1">
              <a:defRPr/>
            </a:pPr>
            <a:r>
              <a:rPr lang="en-US" altLang="en-US" dirty="0" smtClean="0"/>
              <a:t>So more than one 180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 RF pulse can be applied after the 90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 excitation pulse. </a:t>
            </a:r>
          </a:p>
          <a:p>
            <a:pPr eaLnBrk="1" hangingPunct="1">
              <a:defRPr/>
            </a:pPr>
            <a:r>
              <a:rPr lang="en-US" altLang="en-US" dirty="0" smtClean="0"/>
              <a:t>Each 180</a:t>
            </a:r>
            <a:r>
              <a:rPr lang="en-US" altLang="en-US" baseline="30000" dirty="0" smtClean="0"/>
              <a:t>0</a:t>
            </a:r>
            <a:r>
              <a:rPr lang="en-US" altLang="en-US" dirty="0" smtClean="0"/>
              <a:t> pulse generates a separate spin echo that can be received by the coil and  used to create an image. </a:t>
            </a:r>
          </a:p>
          <a:p>
            <a:pPr eaLnBrk="1" hangingPunct="1">
              <a:defRPr/>
            </a:pPr>
            <a:r>
              <a:rPr lang="en-US" altLang="en-US" dirty="0" smtClean="0"/>
              <a:t>One, two or four 180</a:t>
            </a:r>
            <a:r>
              <a:rPr lang="en-US" altLang="en-US" baseline="30000" dirty="0" smtClean="0"/>
              <a:t>0 </a:t>
            </a:r>
            <a:r>
              <a:rPr lang="en-US" altLang="en-US" dirty="0" smtClean="0"/>
              <a:t>RF pulses can be used in spin echo, to produce one , two or four different images.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Using one echo (T1 weighting)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The pulse sequence can be used to produce T1 weighted images if a short TR and TE are used.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One 180</a:t>
            </a:r>
            <a:r>
              <a:rPr lang="en-US" altLang="en-US" sz="2800" baseline="30000" smtClean="0"/>
              <a:t>0 </a:t>
            </a:r>
            <a:r>
              <a:rPr lang="en-US" altLang="en-US" sz="2800" smtClean="0"/>
              <a:t>RF pulse is applied after the 90</a:t>
            </a:r>
            <a:r>
              <a:rPr lang="en-US" altLang="en-US" sz="2800" baseline="30000" smtClean="0"/>
              <a:t>0</a:t>
            </a:r>
            <a:r>
              <a:rPr lang="en-US" altLang="en-US" sz="2800" smtClean="0"/>
              <a:t> excitation pulse.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Short TE ensures that only a little T2 decay has occurred, and, the differences in the T2 times of the tissues  do not dominate the echo and its contrast.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Short TR  ensures that fat and water vectors have not fully recovered , so the differences in their T1 times dominate the echo and its contrast.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basic pulse sequence in MRI</a:t>
            </a:r>
          </a:p>
          <a:p>
            <a:r>
              <a:rPr lang="en-US" dirty="0" smtClean="0"/>
              <a:t>It is designed to obtain a high MR signal by converting the decay signal to a growing signal (an echo of the decay signal)</a:t>
            </a:r>
          </a:p>
          <a:p>
            <a:r>
              <a:rPr lang="en-US" dirty="0" smtClean="0"/>
              <a:t>It uses , first, 90</a:t>
            </a:r>
            <a:r>
              <a:rPr lang="en-US" baseline="30000" dirty="0" smtClean="0"/>
              <a:t>0</a:t>
            </a:r>
            <a:r>
              <a:rPr lang="en-US" dirty="0" smtClean="0"/>
              <a:t> RF pulse and then a 180</a:t>
            </a:r>
            <a:r>
              <a:rPr lang="en-US" baseline="30000" dirty="0" smtClean="0"/>
              <a:t>0 </a:t>
            </a:r>
            <a:r>
              <a:rPr lang="en-US" dirty="0" smtClean="0"/>
              <a:t>RF</a:t>
            </a:r>
            <a:r>
              <a:rPr lang="en-US" baseline="30000" dirty="0" smtClean="0"/>
              <a:t> </a:t>
            </a:r>
            <a:r>
              <a:rPr lang="en-US" dirty="0" smtClean="0"/>
              <a:t>pulse</a:t>
            </a:r>
            <a:r>
              <a:rPr lang="en-US" baseline="30000" dirty="0" smtClean="0"/>
              <a:t> </a:t>
            </a:r>
            <a:r>
              <a:rPr lang="en-US" dirty="0" smtClean="0"/>
              <a:t>before obtaining the MR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Spin echo T1 weighting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1447800" y="3429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 flipV="1">
            <a:off x="22860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2286000" y="2667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30480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3048000" y="3429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V="1">
            <a:off x="4419600" y="16002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4419600" y="1600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5105400" y="16002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5105400" y="3429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V="1">
            <a:off x="6172200" y="29718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>
            <a:off x="6629400" y="29718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>
            <a:off x="7086600" y="3429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>
            <a:off x="2286000" y="35052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9"/>
          <p:cNvSpPr>
            <a:spLocks noChangeShapeType="1"/>
          </p:cNvSpPr>
          <p:nvPr/>
        </p:nvSpPr>
        <p:spPr bwMode="auto">
          <a:xfrm>
            <a:off x="6629400" y="3048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22"/>
          <p:cNvSpPr>
            <a:spLocks noChangeShapeType="1"/>
          </p:cNvSpPr>
          <p:nvPr/>
        </p:nvSpPr>
        <p:spPr bwMode="auto">
          <a:xfrm>
            <a:off x="22860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Text Box 23"/>
          <p:cNvSpPr txBox="1">
            <a:spLocks noChangeArrowheads="1"/>
          </p:cNvSpPr>
          <p:nvPr/>
        </p:nvSpPr>
        <p:spPr bwMode="auto">
          <a:xfrm>
            <a:off x="2286000" y="1905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</a:t>
            </a:r>
            <a:r>
              <a:rPr lang="en-US" altLang="en-US" baseline="30000"/>
              <a:t>0 </a:t>
            </a:r>
            <a:r>
              <a:rPr lang="en-US" altLang="en-US"/>
              <a:t>RF pulse</a:t>
            </a:r>
          </a:p>
        </p:txBody>
      </p:sp>
      <p:sp>
        <p:nvSpPr>
          <p:cNvPr id="26643" name="Text Box 24"/>
          <p:cNvSpPr txBox="1">
            <a:spLocks noChangeArrowheads="1"/>
          </p:cNvSpPr>
          <p:nvPr/>
        </p:nvSpPr>
        <p:spPr bwMode="auto">
          <a:xfrm>
            <a:off x="4419600" y="914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180</a:t>
            </a:r>
            <a:r>
              <a:rPr lang="en-US" altLang="en-US" baseline="30000"/>
              <a:t>0 </a:t>
            </a:r>
            <a:r>
              <a:rPr lang="en-US" altLang="en-US"/>
              <a:t>RF pulse</a:t>
            </a:r>
          </a:p>
        </p:txBody>
      </p:sp>
      <p:sp>
        <p:nvSpPr>
          <p:cNvPr id="26644" name="Text Box 25"/>
          <p:cNvSpPr txBox="1">
            <a:spLocks noChangeArrowheads="1"/>
          </p:cNvSpPr>
          <p:nvPr/>
        </p:nvSpPr>
        <p:spPr bwMode="auto">
          <a:xfrm>
            <a:off x="6096000" y="2362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Single Spin echo</a:t>
            </a:r>
          </a:p>
        </p:txBody>
      </p:sp>
      <p:sp>
        <p:nvSpPr>
          <p:cNvPr id="26645" name="Text Box 26"/>
          <p:cNvSpPr txBox="1">
            <a:spLocks noChangeArrowheads="1"/>
          </p:cNvSpPr>
          <p:nvPr/>
        </p:nvSpPr>
        <p:spPr bwMode="auto">
          <a:xfrm>
            <a:off x="2971800" y="4267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TAU</a:t>
            </a:r>
          </a:p>
        </p:txBody>
      </p:sp>
      <p:sp>
        <p:nvSpPr>
          <p:cNvPr id="26646" name="Text Box 27"/>
          <p:cNvSpPr txBox="1">
            <a:spLocks noChangeArrowheads="1"/>
          </p:cNvSpPr>
          <p:nvPr/>
        </p:nvSpPr>
        <p:spPr bwMode="auto">
          <a:xfrm>
            <a:off x="5029200" y="4267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TAU</a:t>
            </a:r>
          </a:p>
        </p:txBody>
      </p:sp>
      <p:sp>
        <p:nvSpPr>
          <p:cNvPr id="26647" name="Text Box 28"/>
          <p:cNvSpPr txBox="1">
            <a:spLocks noChangeArrowheads="1"/>
          </p:cNvSpPr>
          <p:nvPr/>
        </p:nvSpPr>
        <p:spPr bwMode="auto">
          <a:xfrm>
            <a:off x="4038600" y="5029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Short TE</a:t>
            </a:r>
          </a:p>
        </p:txBody>
      </p:sp>
      <p:sp>
        <p:nvSpPr>
          <p:cNvPr id="26648" name="Line 29"/>
          <p:cNvSpPr>
            <a:spLocks noChangeShapeType="1"/>
          </p:cNvSpPr>
          <p:nvPr/>
        </p:nvSpPr>
        <p:spPr bwMode="auto">
          <a:xfrm>
            <a:off x="7467600" y="3429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30"/>
          <p:cNvSpPr>
            <a:spLocks noChangeShapeType="1"/>
          </p:cNvSpPr>
          <p:nvPr/>
        </p:nvSpPr>
        <p:spPr bwMode="auto">
          <a:xfrm flipV="1">
            <a:off x="80010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31"/>
          <p:cNvSpPr>
            <a:spLocks noChangeShapeType="1"/>
          </p:cNvSpPr>
          <p:nvPr/>
        </p:nvSpPr>
        <p:spPr bwMode="auto">
          <a:xfrm>
            <a:off x="8001000" y="2667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32"/>
          <p:cNvSpPr>
            <a:spLocks noChangeShapeType="1"/>
          </p:cNvSpPr>
          <p:nvPr/>
        </p:nvSpPr>
        <p:spPr bwMode="auto">
          <a:xfrm>
            <a:off x="86868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33"/>
          <p:cNvSpPr>
            <a:spLocks noChangeShapeType="1"/>
          </p:cNvSpPr>
          <p:nvPr/>
        </p:nvSpPr>
        <p:spPr bwMode="auto">
          <a:xfrm>
            <a:off x="86868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34"/>
          <p:cNvSpPr>
            <a:spLocks noChangeShapeType="1"/>
          </p:cNvSpPr>
          <p:nvPr/>
        </p:nvSpPr>
        <p:spPr bwMode="auto">
          <a:xfrm>
            <a:off x="8001000" y="3505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35"/>
          <p:cNvSpPr>
            <a:spLocks noChangeShapeType="1"/>
          </p:cNvSpPr>
          <p:nvPr/>
        </p:nvSpPr>
        <p:spPr bwMode="auto">
          <a:xfrm>
            <a:off x="2362200" y="5562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Text Box 36"/>
          <p:cNvSpPr txBox="1">
            <a:spLocks noChangeArrowheads="1"/>
          </p:cNvSpPr>
          <p:nvPr/>
        </p:nvSpPr>
        <p:spPr bwMode="auto">
          <a:xfrm>
            <a:off x="3886200" y="5638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FF66"/>
                </a:solidFill>
              </a:rPr>
              <a:t>Short TR</a:t>
            </a:r>
          </a:p>
        </p:txBody>
      </p:sp>
      <p:sp>
        <p:nvSpPr>
          <p:cNvPr id="26656" name="Text Box 37"/>
          <p:cNvSpPr txBox="1">
            <a:spLocks noChangeArrowheads="1"/>
          </p:cNvSpPr>
          <p:nvPr/>
        </p:nvSpPr>
        <p:spPr bwMode="auto">
          <a:xfrm>
            <a:off x="7848600" y="1905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</a:t>
            </a:r>
            <a:r>
              <a:rPr lang="en-US" altLang="en-US" baseline="30000"/>
              <a:t>0 </a:t>
            </a:r>
            <a:r>
              <a:rPr lang="en-US" altLang="en-US"/>
              <a:t>RF pulse</a:t>
            </a:r>
          </a:p>
        </p:txBody>
      </p:sp>
      <p:sp>
        <p:nvSpPr>
          <p:cNvPr id="26657" name="Line 38"/>
          <p:cNvSpPr>
            <a:spLocks noChangeShapeType="1"/>
          </p:cNvSpPr>
          <p:nvPr/>
        </p:nvSpPr>
        <p:spPr bwMode="auto">
          <a:xfrm flipH="1">
            <a:off x="7543800" y="32004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9"/>
          <p:cNvSpPr>
            <a:spLocks noChangeShapeType="1"/>
          </p:cNvSpPr>
          <p:nvPr/>
        </p:nvSpPr>
        <p:spPr bwMode="auto">
          <a:xfrm flipH="1">
            <a:off x="7696200" y="32004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Multi-echo Spin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 long as T2-relaxation has not completely destroyed the MR signal, it is possible to stimulate the system with additional 180°-pulse(s) and generate additional echo(</a:t>
            </a:r>
            <a:r>
              <a:rPr lang="en-US" dirty="0" err="1" smtClean="0"/>
              <a:t>es</a:t>
            </a:r>
            <a:r>
              <a:rPr lang="en-US" dirty="0" smtClean="0"/>
              <a:t>). </a:t>
            </a:r>
          </a:p>
          <a:p>
            <a:pPr>
              <a:defRPr/>
            </a:pPr>
            <a:r>
              <a:rPr lang="en-US" dirty="0" smtClean="0"/>
              <a:t>But the amplitude of each echo is progressively smaller due to T2 decay.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Spin echo using two echoes ( T2 weighting &amp; Proton density 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The first spin echo is generated early by selecting a short TE. </a:t>
            </a:r>
            <a:r>
              <a:rPr lang="en-US" altLang="en-US" sz="2000" dirty="0" smtClean="0"/>
              <a:t>(Only a little T2 decay has occurred and so T2 differences between tissues are minimal in this echo)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The second spin echo is generated much later by selecting a long 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A significant amount of T2 decay has now occurred, and so the differences in the T2 times of the tissues are maximized in this echo.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The TR selected is long , so that T1 differences between tissues are minimized.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CCFF66"/>
                </a:solidFill>
              </a:rPr>
              <a:t>The first spin echo therefore has a short TE and a long TR and is proton density weighted.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hlink"/>
                </a:solidFill>
              </a:rPr>
              <a:t>The second spin echo has a long TE and a long TR and is T2 weighted.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Dual echo - T2 weighting &amp; Proton density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685800" y="3733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 flipV="1">
            <a:off x="1066800" y="3200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1066800" y="3200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1371600" y="3200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1371600" y="3733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V="1">
            <a:off x="1981200" y="2514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19812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2362200" y="2514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2362200" y="3733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V="1">
            <a:off x="2819400" y="3429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3048000" y="3429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3276600" y="3733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V="1">
            <a:off x="3733800" y="2514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37338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4114800" y="2514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4114800" y="37338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 flipV="1">
            <a:off x="6781800" y="3429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21"/>
          <p:cNvSpPr>
            <a:spLocks noChangeShapeType="1"/>
          </p:cNvSpPr>
          <p:nvPr/>
        </p:nvSpPr>
        <p:spPr bwMode="auto">
          <a:xfrm>
            <a:off x="7010400" y="3429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22"/>
          <p:cNvSpPr>
            <a:spLocks noChangeShapeType="1"/>
          </p:cNvSpPr>
          <p:nvPr/>
        </p:nvSpPr>
        <p:spPr bwMode="auto">
          <a:xfrm>
            <a:off x="7239000" y="3733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Line 23"/>
          <p:cNvSpPr>
            <a:spLocks noChangeShapeType="1"/>
          </p:cNvSpPr>
          <p:nvPr/>
        </p:nvSpPr>
        <p:spPr bwMode="auto">
          <a:xfrm>
            <a:off x="7467600" y="3733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Line 24"/>
          <p:cNvSpPr>
            <a:spLocks noChangeShapeType="1"/>
          </p:cNvSpPr>
          <p:nvPr/>
        </p:nvSpPr>
        <p:spPr bwMode="auto">
          <a:xfrm flipV="1">
            <a:off x="8077200" y="3200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Line 25"/>
          <p:cNvSpPr>
            <a:spLocks noChangeShapeType="1"/>
          </p:cNvSpPr>
          <p:nvPr/>
        </p:nvSpPr>
        <p:spPr bwMode="auto">
          <a:xfrm>
            <a:off x="8077200" y="3200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8382000" y="3200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>
            <a:off x="8382000" y="3733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Line 28"/>
          <p:cNvSpPr>
            <a:spLocks noChangeShapeType="1"/>
          </p:cNvSpPr>
          <p:nvPr/>
        </p:nvSpPr>
        <p:spPr bwMode="auto">
          <a:xfrm flipH="1">
            <a:off x="7620000" y="35052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8" name="Line 29"/>
          <p:cNvSpPr>
            <a:spLocks noChangeShapeType="1"/>
          </p:cNvSpPr>
          <p:nvPr/>
        </p:nvSpPr>
        <p:spPr bwMode="auto">
          <a:xfrm flipH="1">
            <a:off x="7772400" y="35052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9" name="Line 30"/>
          <p:cNvSpPr>
            <a:spLocks noChangeShapeType="1"/>
          </p:cNvSpPr>
          <p:nvPr/>
        </p:nvSpPr>
        <p:spPr bwMode="auto">
          <a:xfrm flipV="1">
            <a:off x="10668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0" name="Line 31"/>
          <p:cNvSpPr>
            <a:spLocks noChangeShapeType="1"/>
          </p:cNvSpPr>
          <p:nvPr/>
        </p:nvSpPr>
        <p:spPr bwMode="auto">
          <a:xfrm flipV="1">
            <a:off x="80772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1" name="Line 32"/>
          <p:cNvSpPr>
            <a:spLocks noChangeShapeType="1"/>
          </p:cNvSpPr>
          <p:nvPr/>
        </p:nvSpPr>
        <p:spPr bwMode="auto">
          <a:xfrm>
            <a:off x="1066800" y="1676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2" name="Line 33"/>
          <p:cNvSpPr>
            <a:spLocks noChangeShapeType="1"/>
          </p:cNvSpPr>
          <p:nvPr/>
        </p:nvSpPr>
        <p:spPr bwMode="auto">
          <a:xfrm>
            <a:off x="1066800" y="3810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3" name="Line 34"/>
          <p:cNvSpPr>
            <a:spLocks noChangeShapeType="1"/>
          </p:cNvSpPr>
          <p:nvPr/>
        </p:nvSpPr>
        <p:spPr bwMode="auto">
          <a:xfrm>
            <a:off x="30480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4" name="Line 35"/>
          <p:cNvSpPr>
            <a:spLocks noChangeShapeType="1"/>
          </p:cNvSpPr>
          <p:nvPr/>
        </p:nvSpPr>
        <p:spPr bwMode="auto">
          <a:xfrm>
            <a:off x="7010400" y="3505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5" name="Line 36"/>
          <p:cNvSpPr>
            <a:spLocks noChangeShapeType="1"/>
          </p:cNvSpPr>
          <p:nvPr/>
        </p:nvSpPr>
        <p:spPr bwMode="auto">
          <a:xfrm>
            <a:off x="1066800" y="4343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6" name="Line 37"/>
          <p:cNvSpPr>
            <a:spLocks noChangeShapeType="1"/>
          </p:cNvSpPr>
          <p:nvPr/>
        </p:nvSpPr>
        <p:spPr bwMode="auto">
          <a:xfrm>
            <a:off x="1066800" y="5181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7" name="Text Box 38"/>
          <p:cNvSpPr txBox="1">
            <a:spLocks noChangeArrowheads="1"/>
          </p:cNvSpPr>
          <p:nvPr/>
        </p:nvSpPr>
        <p:spPr bwMode="auto">
          <a:xfrm>
            <a:off x="3581400" y="1295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Long TR</a:t>
            </a:r>
          </a:p>
        </p:txBody>
      </p:sp>
      <p:sp>
        <p:nvSpPr>
          <p:cNvPr id="30758" name="Text Box 39"/>
          <p:cNvSpPr txBox="1">
            <a:spLocks noChangeArrowheads="1"/>
          </p:cNvSpPr>
          <p:nvPr/>
        </p:nvSpPr>
        <p:spPr bwMode="auto">
          <a:xfrm>
            <a:off x="1447800" y="4343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FF66"/>
                </a:solidFill>
              </a:rPr>
              <a:t>1</a:t>
            </a:r>
            <a:r>
              <a:rPr lang="en-US" altLang="en-US" baseline="30000">
                <a:solidFill>
                  <a:srgbClr val="CCFF66"/>
                </a:solidFill>
              </a:rPr>
              <a:t>st</a:t>
            </a:r>
            <a:r>
              <a:rPr lang="en-US" altLang="en-US">
                <a:solidFill>
                  <a:srgbClr val="CCFF66"/>
                </a:solidFill>
              </a:rPr>
              <a:t> TE (short)</a:t>
            </a:r>
          </a:p>
        </p:txBody>
      </p:sp>
      <p:sp>
        <p:nvSpPr>
          <p:cNvPr id="30759" name="Text Box 40"/>
          <p:cNvSpPr txBox="1">
            <a:spLocks noChangeArrowheads="1"/>
          </p:cNvSpPr>
          <p:nvPr/>
        </p:nvSpPr>
        <p:spPr bwMode="auto">
          <a:xfrm>
            <a:off x="3048000" y="5334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2</a:t>
            </a:r>
            <a:r>
              <a:rPr lang="en-US" altLang="en-US" baseline="30000">
                <a:solidFill>
                  <a:schemeClr val="hlink"/>
                </a:solidFill>
              </a:rPr>
              <a:t>nd</a:t>
            </a:r>
            <a:r>
              <a:rPr lang="en-US" altLang="en-US">
                <a:solidFill>
                  <a:schemeClr val="hlink"/>
                </a:solidFill>
              </a:rPr>
              <a:t> TE (long)</a:t>
            </a:r>
          </a:p>
        </p:txBody>
      </p:sp>
      <p:sp>
        <p:nvSpPr>
          <p:cNvPr id="30760" name="Text Box 41"/>
          <p:cNvSpPr txBox="1">
            <a:spLocks noChangeArrowheads="1"/>
          </p:cNvSpPr>
          <p:nvPr/>
        </p:nvSpPr>
        <p:spPr bwMode="auto">
          <a:xfrm>
            <a:off x="2438400" y="2590800"/>
            <a:ext cx="129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CCFF66"/>
                </a:solidFill>
              </a:rPr>
              <a:t>1</a:t>
            </a:r>
            <a:r>
              <a:rPr lang="en-US" altLang="en-US" sz="1600" baseline="30000">
                <a:solidFill>
                  <a:srgbClr val="CCFF66"/>
                </a:solidFill>
              </a:rPr>
              <a:t>st</a:t>
            </a:r>
            <a:r>
              <a:rPr lang="en-US" altLang="en-US" sz="1600">
                <a:solidFill>
                  <a:srgbClr val="CCFF66"/>
                </a:solidFill>
              </a:rPr>
              <a:t> spin echo proton density</a:t>
            </a:r>
          </a:p>
        </p:txBody>
      </p:sp>
      <p:sp>
        <p:nvSpPr>
          <p:cNvPr id="30761" name="Text Box 42"/>
          <p:cNvSpPr txBox="1">
            <a:spLocks noChangeArrowheads="1"/>
          </p:cNvSpPr>
          <p:nvPr/>
        </p:nvSpPr>
        <p:spPr bwMode="auto">
          <a:xfrm>
            <a:off x="6477000" y="2819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2</a:t>
            </a:r>
            <a:r>
              <a:rPr lang="en-US" altLang="en-US" baseline="30000">
                <a:solidFill>
                  <a:schemeClr val="hlink"/>
                </a:solidFill>
              </a:rPr>
              <a:t>nd</a:t>
            </a:r>
            <a:r>
              <a:rPr lang="en-US" altLang="en-US">
                <a:solidFill>
                  <a:schemeClr val="hlink"/>
                </a:solidFill>
              </a:rPr>
              <a:t> spin echo T2</a:t>
            </a:r>
          </a:p>
        </p:txBody>
      </p:sp>
      <p:sp>
        <p:nvSpPr>
          <p:cNvPr id="30762" name="Rectangle 43"/>
          <p:cNvSpPr>
            <a:spLocks noChangeArrowheads="1"/>
          </p:cNvSpPr>
          <p:nvPr/>
        </p:nvSpPr>
        <p:spPr bwMode="auto">
          <a:xfrm>
            <a:off x="1066800" y="2767013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90</a:t>
            </a:r>
            <a:r>
              <a:rPr lang="en-US" altLang="en-US" baseline="30000"/>
              <a:t>0</a:t>
            </a:r>
          </a:p>
        </p:txBody>
      </p:sp>
      <p:sp>
        <p:nvSpPr>
          <p:cNvPr id="30763" name="Rectangle 44"/>
          <p:cNvSpPr>
            <a:spLocks noChangeArrowheads="1"/>
          </p:cNvSpPr>
          <p:nvPr/>
        </p:nvSpPr>
        <p:spPr bwMode="auto">
          <a:xfrm>
            <a:off x="8153400" y="27432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90</a:t>
            </a:r>
            <a:r>
              <a:rPr lang="en-US" altLang="en-US" baseline="30000"/>
              <a:t>0</a:t>
            </a:r>
          </a:p>
        </p:txBody>
      </p:sp>
      <p:sp>
        <p:nvSpPr>
          <p:cNvPr id="30764" name="Rectangle 45"/>
          <p:cNvSpPr>
            <a:spLocks noChangeArrowheads="1"/>
          </p:cNvSpPr>
          <p:nvPr/>
        </p:nvSpPr>
        <p:spPr bwMode="auto">
          <a:xfrm>
            <a:off x="1905000" y="2057400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180</a:t>
            </a:r>
            <a:r>
              <a:rPr lang="en-US" altLang="en-US" baseline="30000"/>
              <a:t>0</a:t>
            </a:r>
          </a:p>
        </p:txBody>
      </p:sp>
      <p:sp>
        <p:nvSpPr>
          <p:cNvPr id="30765" name="Rectangle 46"/>
          <p:cNvSpPr>
            <a:spLocks noChangeArrowheads="1"/>
          </p:cNvSpPr>
          <p:nvPr/>
        </p:nvSpPr>
        <p:spPr bwMode="auto">
          <a:xfrm>
            <a:off x="3657600" y="2133600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180</a:t>
            </a:r>
            <a:r>
              <a:rPr lang="en-US" altLang="en-US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Dual-eco Spin echo</a:t>
            </a:r>
            <a:endParaRPr lang="en-US" dirty="0"/>
          </a:p>
        </p:txBody>
      </p:sp>
      <p:pic>
        <p:nvPicPr>
          <p:cNvPr id="31747" name="Picture 2" descr="Spin echo (S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795972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few decades ago Dual-echo SE sequences like the one pictured above were a standard technique. </a:t>
            </a:r>
          </a:p>
          <a:p>
            <a:pPr>
              <a:defRPr/>
            </a:pPr>
            <a:r>
              <a:rPr lang="en-US" dirty="0" smtClean="0"/>
              <a:t>The first echo (at short </a:t>
            </a:r>
            <a:r>
              <a:rPr lang="en-US" i="1" dirty="0" smtClean="0"/>
              <a:t>TE</a:t>
            </a:r>
            <a:r>
              <a:rPr lang="en-US" dirty="0" smtClean="0"/>
              <a:t>) provided "spin-density" contrast while the second echo (at long </a:t>
            </a:r>
            <a:r>
              <a:rPr lang="en-US" i="1" dirty="0" smtClean="0"/>
              <a:t>TE</a:t>
            </a:r>
            <a:r>
              <a:rPr lang="en-US" dirty="0" smtClean="0"/>
              <a:t>) provided T2-weighted contrast. </a:t>
            </a:r>
          </a:p>
          <a:p>
            <a:pPr>
              <a:defRPr/>
            </a:pPr>
            <a:r>
              <a:rPr lang="en-US" dirty="0" smtClean="0"/>
              <a:t>Today, T2-FLAIR has largely supplanted spin-density-weighted SE images for most applications, so multi-echo SE is only occasionally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Fast (Turbo) Spin Echo (FSE)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Multi-echo SE should be distinguished from </a:t>
            </a:r>
            <a:r>
              <a:rPr lang="en-US" b="1" i="1" dirty="0" smtClean="0"/>
              <a:t>FSE</a:t>
            </a:r>
            <a:r>
              <a:rPr lang="en-US" dirty="0" smtClean="0"/>
              <a:t> where multiple 180°-pulses and echoes also follow each 90°-pulse. </a:t>
            </a:r>
          </a:p>
          <a:p>
            <a:pPr>
              <a:defRPr/>
            </a:pPr>
            <a:r>
              <a:rPr lang="en-US" dirty="0" smtClean="0"/>
              <a:t>The simplified FSE pulse-echo timing diagram appears below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3796" name="Picture 2" descr="http://mriquestions.com/uploads/3/4/5/7/34572113/5222498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4419600"/>
            <a:ext cx="89455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Superficially this appears similar to multi-echo SE, although you may note that the echoes are not uniformly diminishing in size with increasing </a:t>
            </a:r>
            <a:r>
              <a:rPr lang="en-US" sz="2800" i="1" dirty="0" smtClean="0"/>
              <a:t>TE </a:t>
            </a:r>
            <a:r>
              <a:rPr lang="en-US" sz="2800" dirty="0" smtClean="0"/>
              <a:t>multi-echo SE as expected. </a:t>
            </a:r>
          </a:p>
          <a:p>
            <a:pPr>
              <a:defRPr/>
            </a:pPr>
            <a:r>
              <a:rPr lang="en-US" sz="2800" dirty="0" smtClean="0"/>
              <a:t>The reason the echoes look different is because in FSE different phase-encoding gradients (not shown) are being applied with each 180°-pulse. </a:t>
            </a:r>
          </a:p>
          <a:p>
            <a:pPr>
              <a:defRPr/>
            </a:pPr>
            <a:r>
              <a:rPr lang="en-US" sz="2800" dirty="0" smtClean="0"/>
              <a:t>In single echo and multi-echo SE imaging, the </a:t>
            </a:r>
            <a:r>
              <a:rPr lang="en-US" sz="2800" dirty="0" smtClean="0">
                <a:solidFill>
                  <a:srgbClr val="FF0000"/>
                </a:solidFill>
              </a:rPr>
              <a:t>phase-encoding gradient </a:t>
            </a:r>
            <a:r>
              <a:rPr lang="en-US" sz="2800" dirty="0" smtClean="0"/>
              <a:t>is turned on only once in each </a:t>
            </a:r>
            <a:r>
              <a:rPr lang="en-US" sz="2800" i="1" dirty="0" smtClean="0"/>
              <a:t>TR</a:t>
            </a:r>
            <a:r>
              <a:rPr lang="en-US" sz="2800" dirty="0" smtClean="0"/>
              <a:t> interval.  Depending on the number of echoes, in FSE imaging the phase-encoding may be applied 8, 16, 32 or more times in each </a:t>
            </a:r>
            <a:r>
              <a:rPr lang="en-US" sz="2800" i="1" dirty="0" smtClean="0"/>
              <a:t>TR</a:t>
            </a:r>
            <a:r>
              <a:rPr lang="en-US" sz="2800" dirty="0" smtClean="0"/>
              <a:t> interval</a:t>
            </a:r>
            <a:r>
              <a:rPr lang="en-US" dirty="0" smtClean="0"/>
              <a:t>. 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Summary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A spin echo pulse sequence uses a 90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excitation pulse followed by one or more 180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rephasing</a:t>
            </a:r>
            <a:r>
              <a:rPr lang="en-US" altLang="en-US" sz="2800" dirty="0" smtClean="0"/>
              <a:t> pulses to generate one or more spin echoes.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Spin echo pulse sequences produce either T1, T2 or proton density weighting.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chemeClr val="accent2"/>
                </a:solidFill>
              </a:rPr>
              <a:t>TR controls the T1 weighting.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CCFF66"/>
                </a:solidFill>
              </a:rPr>
              <a:t>Short TR maximizes T1 weighting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CCFF66"/>
                </a:solidFill>
              </a:rPr>
              <a:t>Long TR maximizes proton density weighting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chemeClr val="hlink"/>
                </a:solidFill>
              </a:rPr>
              <a:t>TE controls the T2 weighting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FFFF66"/>
                </a:solidFill>
              </a:rPr>
              <a:t>Short TE minimizes T2 weighting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FFFF66"/>
                </a:solidFill>
              </a:rPr>
              <a:t>Long TE maximizes T2 weighting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Next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Gradient echo pulse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collection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Slice selection </a:t>
            </a:r>
          </a:p>
          <a:p>
            <a:pPr lvl="2"/>
            <a:r>
              <a:rPr lang="en-US" dirty="0" smtClean="0"/>
              <a:t>Gradient selection</a:t>
            </a:r>
          </a:p>
          <a:p>
            <a:pPr lvl="2"/>
            <a:r>
              <a:rPr lang="en-US" dirty="0" smtClean="0"/>
              <a:t>RF band width selection</a:t>
            </a:r>
          </a:p>
          <a:p>
            <a:r>
              <a:rPr lang="en-US" dirty="0" smtClean="0"/>
              <a:t>Pulse sequence selection</a:t>
            </a:r>
          </a:p>
          <a:p>
            <a:r>
              <a:rPr lang="en-US" dirty="0" smtClean="0"/>
              <a:t>Phase encoding selection</a:t>
            </a:r>
          </a:p>
          <a:p>
            <a:pPr lvl="2"/>
            <a:r>
              <a:rPr lang="en-US" dirty="0" smtClean="0"/>
              <a:t>Done by appropriate gradient selection</a:t>
            </a:r>
          </a:p>
          <a:p>
            <a:r>
              <a:rPr lang="en-US" dirty="0" smtClean="0"/>
              <a:t>Frequency encoding selection</a:t>
            </a:r>
          </a:p>
          <a:p>
            <a:pPr lvl="2"/>
            <a:r>
              <a:rPr lang="en-US" dirty="0" smtClean="0"/>
              <a:t>Done by appropriate gradient selection</a:t>
            </a:r>
          </a:p>
          <a:p>
            <a:r>
              <a:rPr lang="en-US" dirty="0" smtClean="0"/>
              <a:t>Application &amp; data collection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Demonstration of </a:t>
            </a:r>
            <a:r>
              <a:rPr lang="en-US" dirty="0" smtClean="0"/>
              <a:t>Frequency Encoding &amp; </a:t>
            </a:r>
            <a:r>
              <a:rPr lang="en-US" dirty="0" smtClean="0"/>
              <a:t>Phase </a:t>
            </a:r>
            <a:r>
              <a:rPr lang="en-US" dirty="0" smtClean="0"/>
              <a:t>Encoding</a:t>
            </a:r>
            <a:endParaRPr lang="en-US" dirty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600200"/>
            <a:ext cx="4800600" cy="5116513"/>
          </a:xfrm>
        </p:spPr>
      </p:pic>
      <p:sp>
        <p:nvSpPr>
          <p:cNvPr id="4" name="TextBox 3"/>
          <p:cNvSpPr txBox="1"/>
          <p:nvPr/>
        </p:nvSpPr>
        <p:spPr>
          <a:xfrm>
            <a:off x="457200" y="22098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Pulse repetitions (TR steps) is decided by the number of phase encoding steps of the rows in the matrix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of 180</a:t>
            </a:r>
            <a:r>
              <a:rPr lang="en-US" baseline="30000" dirty="0" smtClean="0"/>
              <a:t>0</a:t>
            </a:r>
            <a:r>
              <a:rPr lang="en-US" dirty="0" smtClean="0"/>
              <a:t> RF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repahse</a:t>
            </a:r>
            <a:r>
              <a:rPr lang="en-US" dirty="0" smtClean="0"/>
              <a:t> the </a:t>
            </a:r>
            <a:r>
              <a:rPr lang="en-US" dirty="0" err="1" smtClean="0"/>
              <a:t>dephasing</a:t>
            </a:r>
            <a:r>
              <a:rPr lang="en-US" dirty="0" smtClean="0"/>
              <a:t> nuclei to get more data samples from the MR signal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09800" y="3124200"/>
            <a:ext cx="2819400" cy="2819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657600" y="4419600"/>
            <a:ext cx="1219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4" idx="5"/>
          </p:cNvCxnSpPr>
          <p:nvPr/>
        </p:nvCxnSpPr>
        <p:spPr bwMode="auto">
          <a:xfrm>
            <a:off x="3657600" y="4419600"/>
            <a:ext cx="958708" cy="11111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657600" y="3276600"/>
            <a:ext cx="609600" cy="1111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3657600" y="3810000"/>
            <a:ext cx="1219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657600" y="4419600"/>
            <a:ext cx="13716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endCxn id="4" idx="1"/>
          </p:cNvCxnSpPr>
          <p:nvPr/>
        </p:nvCxnSpPr>
        <p:spPr bwMode="auto">
          <a:xfrm flipH="1" flipV="1">
            <a:off x="2622692" y="3537091"/>
            <a:ext cx="1034908" cy="8825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2286000" y="4114800"/>
            <a:ext cx="13716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endCxn id="4" idx="2"/>
          </p:cNvCxnSpPr>
          <p:nvPr/>
        </p:nvCxnSpPr>
        <p:spPr bwMode="auto">
          <a:xfrm flipH="1">
            <a:off x="2209800" y="4419600"/>
            <a:ext cx="1447800" cy="114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2362200" y="4419600"/>
            <a:ext cx="1295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2819400" y="4419600"/>
            <a:ext cx="83820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Curved Up Arrow 68"/>
          <p:cNvSpPr/>
          <p:nvPr/>
        </p:nvSpPr>
        <p:spPr bwMode="auto">
          <a:xfrm rot="15570275">
            <a:off x="3833902" y="3760878"/>
            <a:ext cx="3050620" cy="881075"/>
          </a:xfrm>
          <a:prstGeom prst="curvedUpArrow">
            <a:avLst>
              <a:gd name="adj1" fmla="val 25000"/>
              <a:gd name="adj2" fmla="val 50000"/>
              <a:gd name="adj3" fmla="val 230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0" name="Curved Left Arrow 69"/>
          <p:cNvSpPr/>
          <p:nvPr/>
        </p:nvSpPr>
        <p:spPr bwMode="auto">
          <a:xfrm flipH="1">
            <a:off x="1447800" y="3276600"/>
            <a:ext cx="685800" cy="28194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2860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495800" y="571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362200" y="586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172200" y="4114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Nuclei </a:t>
            </a:r>
            <a:r>
              <a:rPr lang="en-US" dirty="0" err="1" smtClean="0"/>
              <a:t>dephasing</a:t>
            </a:r>
            <a:r>
              <a:rPr lang="en-US" dirty="0" smtClean="0"/>
              <a:t> after removal of 90 pulse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3622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Inversion by 180 pulse</a:t>
            </a:r>
            <a:endParaRPr lang="en-US" dirty="0"/>
          </a:p>
        </p:txBody>
      </p:sp>
      <p:sp>
        <p:nvSpPr>
          <p:cNvPr id="77" name="Left Arrow 76"/>
          <p:cNvSpPr/>
          <p:nvPr/>
        </p:nvSpPr>
        <p:spPr bwMode="auto">
          <a:xfrm>
            <a:off x="2895600" y="6248400"/>
            <a:ext cx="1371600" cy="152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2400" y="4191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Nuclei </a:t>
            </a:r>
            <a:r>
              <a:rPr lang="en-US" dirty="0" err="1" smtClean="0"/>
              <a:t>rephasing</a:t>
            </a:r>
            <a:r>
              <a:rPr lang="en-US" dirty="0" smtClean="0"/>
              <a:t> after inversion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180</a:t>
            </a:r>
            <a:r>
              <a:rPr lang="en-US" baseline="30000" dirty="0" smtClean="0"/>
              <a:t>0</a:t>
            </a:r>
            <a:r>
              <a:rPr lang="en-US" dirty="0" smtClean="0"/>
              <a:t> pulse</a:t>
            </a:r>
            <a:endParaRPr lang="en-US" dirty="0"/>
          </a:p>
        </p:txBody>
      </p:sp>
      <p:pic>
        <p:nvPicPr>
          <p:cNvPr id="4" name="MRI principles 4 of 4 -- 180 degree pulse.avi[2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spin echo pulse sequence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  <a:ln w="38100"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chemeClr val="hlink"/>
                </a:solidFill>
              </a:rPr>
              <a:t>A pulse sequence that uses a 90</a:t>
            </a:r>
            <a:r>
              <a:rPr lang="en-US" altLang="en-US" sz="2800" baseline="30000" dirty="0" smtClean="0">
                <a:solidFill>
                  <a:schemeClr val="hlink"/>
                </a:solidFill>
              </a:rPr>
              <a:t>0</a:t>
            </a:r>
            <a:r>
              <a:rPr lang="en-US" altLang="en-US" sz="2800" dirty="0" smtClean="0">
                <a:solidFill>
                  <a:schemeClr val="hlink"/>
                </a:solidFill>
              </a:rPr>
              <a:t>  excitation pulse first and then a 180</a:t>
            </a:r>
            <a:r>
              <a:rPr lang="en-US" altLang="en-US" sz="2800" baseline="30000" dirty="0" smtClean="0">
                <a:solidFill>
                  <a:schemeClr val="hlink"/>
                </a:solidFill>
              </a:rPr>
              <a:t>0</a:t>
            </a:r>
            <a:r>
              <a:rPr lang="en-US" altLang="en-US" sz="2800" dirty="0" smtClean="0">
                <a:solidFill>
                  <a:schemeClr val="hlink"/>
                </a:solidFill>
              </a:rPr>
              <a:t> RF pulse</a:t>
            </a:r>
            <a:r>
              <a:rPr lang="en-US" altLang="en-US" sz="2800" dirty="0" smtClean="0"/>
              <a:t> to convert </a:t>
            </a:r>
            <a:r>
              <a:rPr lang="en-US" altLang="en-US" sz="2800" dirty="0" err="1" smtClean="0"/>
              <a:t>dephasing</a:t>
            </a:r>
            <a:r>
              <a:rPr lang="en-US" altLang="en-US" sz="2800" dirty="0" smtClean="0"/>
              <a:t> nuclei to </a:t>
            </a:r>
            <a:r>
              <a:rPr lang="en-US" altLang="en-US" sz="2800" dirty="0" err="1" smtClean="0"/>
              <a:t>rephasing</a:t>
            </a:r>
            <a:r>
              <a:rPr lang="en-US" altLang="en-US" sz="2800" dirty="0" smtClean="0"/>
              <a:t> nuclei is called a </a:t>
            </a:r>
            <a:r>
              <a:rPr lang="en-US" altLang="en-US" sz="2800" dirty="0" smtClean="0">
                <a:solidFill>
                  <a:schemeClr val="hlink"/>
                </a:solidFill>
              </a:rPr>
              <a:t>spin echo</a:t>
            </a:r>
            <a:r>
              <a:rPr lang="en-US" altLang="en-US" sz="2800" dirty="0" smtClean="0"/>
              <a:t> pulse sequence.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err="1" smtClean="0"/>
              <a:t>Dephasing</a:t>
            </a:r>
            <a:r>
              <a:rPr lang="en-US" altLang="en-US" sz="2800" dirty="0" smtClean="0"/>
              <a:t> caused by magnetic field </a:t>
            </a:r>
            <a:r>
              <a:rPr lang="en-US" altLang="en-US" sz="2800" dirty="0" err="1" smtClean="0"/>
              <a:t>inhomogeneities</a:t>
            </a:r>
            <a:r>
              <a:rPr lang="en-US" altLang="en-US" sz="2800" dirty="0" smtClean="0"/>
              <a:t> also is compensated by the 180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RF pulse.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sz="2800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600200" y="5943600"/>
            <a:ext cx="518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1981200" y="5181600"/>
            <a:ext cx="228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4343400"/>
            <a:ext cx="228600" cy="16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Right Triangle 7"/>
          <p:cNvSpPr/>
          <p:nvPr/>
        </p:nvSpPr>
        <p:spPr bwMode="auto">
          <a:xfrm>
            <a:off x="5943600" y="5334000"/>
            <a:ext cx="304800" cy="609600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0" name="Right Triangle 9"/>
          <p:cNvSpPr/>
          <p:nvPr/>
        </p:nvSpPr>
        <p:spPr bwMode="auto">
          <a:xfrm flipH="1">
            <a:off x="5638800" y="5334000"/>
            <a:ext cx="304800" cy="609600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03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502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1828800" y="6096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16" name="Straight Arrow Connector 15"/>
          <p:cNvCxnSpPr>
            <a:endCxn id="14" idx="6"/>
          </p:cNvCxnSpPr>
          <p:nvPr/>
        </p:nvCxnSpPr>
        <p:spPr bwMode="auto">
          <a:xfrm>
            <a:off x="2209800" y="6400800"/>
            <a:ext cx="304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3276600" y="6096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657600" y="64008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7" idx="7"/>
          </p:cNvCxnSpPr>
          <p:nvPr/>
        </p:nvCxnSpPr>
        <p:spPr bwMode="auto">
          <a:xfrm flipV="1">
            <a:off x="3581400" y="6185274"/>
            <a:ext cx="280567" cy="215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17" idx="0"/>
          </p:cNvCxnSpPr>
          <p:nvPr/>
        </p:nvCxnSpPr>
        <p:spPr bwMode="auto">
          <a:xfrm flipV="1">
            <a:off x="3581400" y="6096000"/>
            <a:ext cx="381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4267200" y="6096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30" name="Straight Arrow Connector 29"/>
          <p:cNvCxnSpPr>
            <a:endCxn id="28" idx="3"/>
          </p:cNvCxnSpPr>
          <p:nvPr/>
        </p:nvCxnSpPr>
        <p:spPr bwMode="auto">
          <a:xfrm flipH="1">
            <a:off x="4367633" y="6400800"/>
            <a:ext cx="280567" cy="215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648200" y="6400800"/>
            <a:ext cx="1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4267200" y="6400800"/>
            <a:ext cx="3567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5257800" y="60198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638800" y="6324600"/>
            <a:ext cx="3048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Curved Up Arrow 23"/>
          <p:cNvSpPr/>
          <p:nvPr/>
        </p:nvSpPr>
        <p:spPr bwMode="auto">
          <a:xfrm rot="3364857">
            <a:off x="4032413" y="6490221"/>
            <a:ext cx="457200" cy="2286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5" name="Curved Up Arrow 24"/>
          <p:cNvSpPr/>
          <p:nvPr/>
        </p:nvSpPr>
        <p:spPr bwMode="auto">
          <a:xfrm rot="15229495">
            <a:off x="2440570" y="6270754"/>
            <a:ext cx="429964" cy="168809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6" name="Curved Up Arrow 25"/>
          <p:cNvSpPr/>
          <p:nvPr/>
        </p:nvSpPr>
        <p:spPr bwMode="auto">
          <a:xfrm rot="15229495">
            <a:off x="3746163" y="6098926"/>
            <a:ext cx="513125" cy="252503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Spin echo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It starts with a 90</a:t>
            </a:r>
            <a:r>
              <a:rPr lang="en-US" altLang="en-US" baseline="30000" dirty="0" smtClean="0"/>
              <a:t>0 </a:t>
            </a:r>
            <a:r>
              <a:rPr lang="en-US" altLang="en-US" dirty="0" smtClean="0"/>
              <a:t>excitation pulse to flip the NMV into the transverse plane.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The NMV </a:t>
            </a:r>
            <a:r>
              <a:rPr lang="en-US" altLang="en-US" dirty="0" err="1" smtClean="0"/>
              <a:t>precesses</a:t>
            </a:r>
            <a:r>
              <a:rPr lang="en-US" altLang="en-US" dirty="0" smtClean="0"/>
              <a:t> in the transverse plane and T2 decay starts.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In addition to that due to the presence of magnetic field </a:t>
            </a:r>
            <a:r>
              <a:rPr lang="en-US" altLang="en-US" dirty="0" err="1" smtClean="0"/>
              <a:t>inhomogenities</a:t>
            </a:r>
            <a:r>
              <a:rPr lang="en-US" altLang="en-US" dirty="0" smtClean="0"/>
              <a:t> it increases the decay rate so T2* </a:t>
            </a:r>
            <a:r>
              <a:rPr lang="en-US" altLang="en-US" dirty="0" err="1" smtClean="0"/>
              <a:t>dephasing</a:t>
            </a:r>
            <a:r>
              <a:rPr lang="en-US" altLang="en-US" dirty="0" smtClean="0"/>
              <a:t> occurs.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T2* </a:t>
            </a:r>
            <a:r>
              <a:rPr lang="en-US" altLang="en-US" sz="2800" dirty="0" err="1" smtClean="0"/>
              <a:t>dephasing</a:t>
            </a:r>
            <a:r>
              <a:rPr lang="en-US" altLang="en-US" sz="2800" dirty="0" smtClean="0"/>
              <a:t> causes the magnetic moments to </a:t>
            </a:r>
            <a:r>
              <a:rPr lang="en-US" altLang="en-US" sz="2800" dirty="0" err="1" smtClean="0"/>
              <a:t>dephase</a:t>
            </a:r>
            <a:r>
              <a:rPr lang="en-US" altLang="en-US" sz="2800" dirty="0" smtClean="0"/>
              <a:t> or ‘fan out’ in the transverse plane.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magnetic moments are now out of phase with each other, i.e. they are at different positions on the </a:t>
            </a:r>
            <a:r>
              <a:rPr lang="en-US" altLang="en-US" sz="2800" dirty="0" err="1" smtClean="0"/>
              <a:t>precessional</a:t>
            </a:r>
            <a:r>
              <a:rPr lang="en-US" altLang="en-US" sz="2800" dirty="0" smtClean="0"/>
              <a:t> path at any given time.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magnetic moments that slow down, form the trailing edge of the fan, and the magnetic moments that speed up, form the leading edge of the fan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A 180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RF pulse is then used to compensate for the </a:t>
            </a:r>
            <a:r>
              <a:rPr lang="en-US" altLang="en-US" sz="2800" dirty="0" err="1" smtClean="0"/>
              <a:t>dephasing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180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 RF pulse  has sufficient energy to move the NMV through 180</a:t>
            </a:r>
            <a:r>
              <a:rPr lang="en-US" altLang="en-US" sz="2800" baseline="30000" dirty="0" smtClean="0"/>
              <a:t>0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1144</TotalTime>
  <Words>1298</Words>
  <Application>Microsoft Office PowerPoint</Application>
  <PresentationFormat>On-screen Show (4:3)</PresentationFormat>
  <Paragraphs>177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Slit</vt:lpstr>
      <vt:lpstr>Spin echo Pulse sequence  Spin echo principle</vt:lpstr>
      <vt:lpstr>Introduction</vt:lpstr>
      <vt:lpstr>Basic data collection procedure</vt:lpstr>
      <vt:lpstr>Demonstration of Frequency Encoding &amp; Phase Encoding</vt:lpstr>
      <vt:lpstr>The need of 1800 RF pulse</vt:lpstr>
      <vt:lpstr>Result of 1800 pulse</vt:lpstr>
      <vt:lpstr>The spin echo pulse sequence</vt:lpstr>
      <vt:lpstr>Spin echo procedure</vt:lpstr>
      <vt:lpstr>Slide 9</vt:lpstr>
      <vt:lpstr>Slide 10</vt:lpstr>
      <vt:lpstr>Slide 11</vt:lpstr>
      <vt:lpstr>Spin Echo - RF Rephasing</vt:lpstr>
      <vt:lpstr>Spin Echo - RF Rephasing</vt:lpstr>
      <vt:lpstr>Slide 14</vt:lpstr>
      <vt:lpstr>Timing parameters in spin echo</vt:lpstr>
      <vt:lpstr>Spin echo pulse sequence</vt:lpstr>
      <vt:lpstr>Spin Echo</vt:lpstr>
      <vt:lpstr>Multiple echoes</vt:lpstr>
      <vt:lpstr>Using one echo (T1 weighting)</vt:lpstr>
      <vt:lpstr>Spin echo T1 weighting</vt:lpstr>
      <vt:lpstr>Multi-echo Spin Echo</vt:lpstr>
      <vt:lpstr>Spin echo using two echoes ( T2 weighting &amp; Proton density )</vt:lpstr>
      <vt:lpstr>Dual echo - T2 weighting &amp; Proton density</vt:lpstr>
      <vt:lpstr>Dual-eco Spin echo</vt:lpstr>
      <vt:lpstr>Slide 25</vt:lpstr>
      <vt:lpstr>Fast (Turbo) Spin Echo (FSE)</vt:lpstr>
      <vt:lpstr>Slide 27</vt:lpstr>
      <vt:lpstr>Summary </vt:lpstr>
      <vt:lpstr>Next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sequences</dc:title>
  <dc:creator>Principal</dc:creator>
  <cp:lastModifiedBy>ACER</cp:lastModifiedBy>
  <cp:revision>91</cp:revision>
  <dcterms:created xsi:type="dcterms:W3CDTF">2010-11-16T04:05:31Z</dcterms:created>
  <dcterms:modified xsi:type="dcterms:W3CDTF">2021-08-31T05:26:48Z</dcterms:modified>
</cp:coreProperties>
</file>