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45"/>
  </p:notesMasterIdLst>
  <p:handoutMasterIdLst>
    <p:handoutMasterId r:id="rId46"/>
  </p:handoutMasterIdLst>
  <p:sldIdLst>
    <p:sldId id="256" r:id="rId2"/>
    <p:sldId id="317" r:id="rId3"/>
    <p:sldId id="330" r:id="rId4"/>
    <p:sldId id="331" r:id="rId5"/>
    <p:sldId id="276" r:id="rId6"/>
    <p:sldId id="280" r:id="rId7"/>
    <p:sldId id="332" r:id="rId8"/>
    <p:sldId id="333" r:id="rId9"/>
    <p:sldId id="335" r:id="rId10"/>
    <p:sldId id="334" r:id="rId11"/>
    <p:sldId id="281" r:id="rId12"/>
    <p:sldId id="282" r:id="rId13"/>
    <p:sldId id="319" r:id="rId14"/>
    <p:sldId id="283" r:id="rId15"/>
    <p:sldId id="289" r:id="rId16"/>
    <p:sldId id="295" r:id="rId17"/>
    <p:sldId id="313" r:id="rId18"/>
    <p:sldId id="312" r:id="rId19"/>
    <p:sldId id="284" r:id="rId20"/>
    <p:sldId id="285" r:id="rId21"/>
    <p:sldId id="286" r:id="rId22"/>
    <p:sldId id="323" r:id="rId23"/>
    <p:sldId id="279" r:id="rId24"/>
    <p:sldId id="287" r:id="rId25"/>
    <p:sldId id="311" r:id="rId26"/>
    <p:sldId id="288" r:id="rId27"/>
    <p:sldId id="322" r:id="rId28"/>
    <p:sldId id="310" r:id="rId29"/>
    <p:sldId id="291" r:id="rId30"/>
    <p:sldId id="294" r:id="rId31"/>
    <p:sldId id="309" r:id="rId32"/>
    <p:sldId id="293" r:id="rId33"/>
    <p:sldId id="321" r:id="rId34"/>
    <p:sldId id="307" r:id="rId35"/>
    <p:sldId id="297" r:id="rId36"/>
    <p:sldId id="336" r:id="rId37"/>
    <p:sldId id="299" r:id="rId38"/>
    <p:sldId id="302" r:id="rId39"/>
    <p:sldId id="301" r:id="rId40"/>
    <p:sldId id="306" r:id="rId41"/>
    <p:sldId id="337" r:id="rId42"/>
    <p:sldId id="328" r:id="rId43"/>
    <p:sldId id="308" r:id="rId4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  <a:srgbClr val="FF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0920" autoAdjust="0"/>
  </p:normalViewPr>
  <p:slideViewPr>
    <p:cSldViewPr>
      <p:cViewPr>
        <p:scale>
          <a:sx n="70" d="100"/>
          <a:sy n="70" d="100"/>
        </p:scale>
        <p:origin x="-1848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50"/>
    </p:cViewPr>
  </p:sorterViewPr>
  <p:notesViewPr>
    <p:cSldViewPr>
      <p:cViewPr varScale="1">
        <p:scale>
          <a:sx n="61" d="100"/>
          <a:sy n="61" d="100"/>
        </p:scale>
        <p:origin x="-1698" y="-5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F851D5A-EDA1-4927-AF92-285856503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DBD6C0C-442E-41A9-B037-036AD46115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351CE78-3CF2-4421-834E-530BEE2EE58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90B8F05-4E33-4E95-A33F-EBC937F4F6FF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540E889-5A5D-491A-B99F-9637D1477969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D4962AA-7F70-4085-B382-305EF8A43486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50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5" name="Freeform 2051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>
              <a:gd name="T0" fmla="*/ 0 w 5760"/>
              <a:gd name="T1" fmla="*/ 0 h 1104"/>
              <a:gd name="T2" fmla="*/ 5760 w 5760"/>
              <a:gd name="T3" fmla="*/ 0 h 1104"/>
              <a:gd name="T4" fmla="*/ 5760 w 5760"/>
              <a:gd name="T5" fmla="*/ 720 h 1104"/>
              <a:gd name="T6" fmla="*/ 3600 w 5760"/>
              <a:gd name="T7" fmla="*/ 624 h 1104"/>
              <a:gd name="T8" fmla="*/ 0 w 5760"/>
              <a:gd name="T9" fmla="*/ 1000 h 1104"/>
              <a:gd name="T10" fmla="*/ 0 w 5760"/>
              <a:gd name="T11" fmla="*/ 0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6" name="Freeform 2052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>
              <a:gd name="T0" fmla="*/ 0 w 5760"/>
              <a:gd name="T1" fmla="*/ 582 h 3587"/>
              <a:gd name="T2" fmla="*/ 2640 w 5760"/>
              <a:gd name="T3" fmla="*/ 267 h 3587"/>
              <a:gd name="T4" fmla="*/ 3373 w 5760"/>
              <a:gd name="T5" fmla="*/ 160 h 3587"/>
              <a:gd name="T6" fmla="*/ 5760 w 5760"/>
              <a:gd name="T7" fmla="*/ 358 h 3587"/>
              <a:gd name="T8" fmla="*/ 5760 w 5760"/>
              <a:gd name="T9" fmla="*/ 3587 h 3587"/>
              <a:gd name="T10" fmla="*/ 0 w 5760"/>
              <a:gd name="T11" fmla="*/ 3587 h 3587"/>
              <a:gd name="T12" fmla="*/ 0 w 5760"/>
              <a:gd name="T13" fmla="*/ 582 h 3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7" name="Freeform 2053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>
              <a:gd name="T0" fmla="*/ 0 w 5760"/>
              <a:gd name="T1" fmla="*/ 163 h 538"/>
              <a:gd name="T2" fmla="*/ 0 w 5760"/>
              <a:gd name="T3" fmla="*/ 403 h 538"/>
              <a:gd name="T4" fmla="*/ 1773 w 5760"/>
              <a:gd name="T5" fmla="*/ 443 h 538"/>
              <a:gd name="T6" fmla="*/ 4573 w 5760"/>
              <a:gd name="T7" fmla="*/ 176 h 538"/>
              <a:gd name="T8" fmla="*/ 5760 w 5760"/>
              <a:gd name="T9" fmla="*/ 536 h 538"/>
              <a:gd name="T10" fmla="*/ 5760 w 5760"/>
              <a:gd name="T11" fmla="*/ 163 h 538"/>
              <a:gd name="T12" fmla="*/ 4560 w 5760"/>
              <a:gd name="T13" fmla="*/ 29 h 538"/>
              <a:gd name="T14" fmla="*/ 1987 w 5760"/>
              <a:gd name="T15" fmla="*/ 336 h 538"/>
              <a:gd name="T16" fmla="*/ 0 w 5760"/>
              <a:gd name="T17" fmla="*/ 163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8" name="Freeform 2054"/>
          <p:cNvSpPr>
            <a:spLocks/>
          </p:cNvSpPr>
          <p:nvPr/>
        </p:nvSpPr>
        <p:spPr bwMode="hidden">
          <a:xfrm>
            <a:off x="0" y="2405063"/>
            <a:ext cx="9144000" cy="1069975"/>
          </a:xfrm>
          <a:custGeom>
            <a:avLst/>
            <a:gdLst>
              <a:gd name="T0" fmla="*/ 0 w 5760"/>
              <a:gd name="T1" fmla="*/ 246 h 674"/>
              <a:gd name="T2" fmla="*/ 0 w 5760"/>
              <a:gd name="T3" fmla="*/ 406 h 674"/>
              <a:gd name="T4" fmla="*/ 1280 w 5760"/>
              <a:gd name="T5" fmla="*/ 645 h 674"/>
              <a:gd name="T6" fmla="*/ 1627 w 5760"/>
              <a:gd name="T7" fmla="*/ 580 h 674"/>
              <a:gd name="T8" fmla="*/ 4493 w 5760"/>
              <a:gd name="T9" fmla="*/ 113 h 674"/>
              <a:gd name="T10" fmla="*/ 5760 w 5760"/>
              <a:gd name="T11" fmla="*/ 606 h 674"/>
              <a:gd name="T12" fmla="*/ 5760 w 5760"/>
              <a:gd name="T13" fmla="*/ 233 h 674"/>
              <a:gd name="T14" fmla="*/ 4040 w 5760"/>
              <a:gd name="T15" fmla="*/ 33 h 674"/>
              <a:gd name="T16" fmla="*/ 1093 w 5760"/>
              <a:gd name="T17" fmla="*/ 433 h 674"/>
              <a:gd name="T18" fmla="*/ 0 w 5760"/>
              <a:gd name="T19" fmla="*/ 246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9" name="Freeform 2055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>
              <a:gd name="T0" fmla="*/ 0 w 4200"/>
              <a:gd name="T1" fmla="*/ 3361 h 3361"/>
              <a:gd name="T2" fmla="*/ 1054 w 4200"/>
              <a:gd name="T3" fmla="*/ 295 h 3361"/>
              <a:gd name="T4" fmla="*/ 4200 w 4200"/>
              <a:gd name="T5" fmla="*/ 1588 h 3361"/>
              <a:gd name="T6" fmla="*/ 4200 w 4200"/>
              <a:gd name="T7" fmla="*/ 2028 h 3361"/>
              <a:gd name="T8" fmla="*/ 1200 w 4200"/>
              <a:gd name="T9" fmla="*/ 442 h 3361"/>
              <a:gd name="T10" fmla="*/ 347 w 4200"/>
              <a:gd name="T11" fmla="*/ 3361 h 3361"/>
              <a:gd name="T12" fmla="*/ 0 w 4200"/>
              <a:gd name="T13" fmla="*/ 3361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" name="Freeform 2056"/>
          <p:cNvSpPr>
            <a:spLocks/>
          </p:cNvSpPr>
          <p:nvPr/>
        </p:nvSpPr>
        <p:spPr bwMode="invGray">
          <a:xfrm>
            <a:off x="0" y="3443288"/>
            <a:ext cx="9144000" cy="3055937"/>
          </a:xfrm>
          <a:custGeom>
            <a:avLst/>
            <a:gdLst>
              <a:gd name="T0" fmla="*/ 0 w 5760"/>
              <a:gd name="T1" fmla="*/ 804 h 1925"/>
              <a:gd name="T2" fmla="*/ 0 w 5760"/>
              <a:gd name="T3" fmla="*/ 991 h 1925"/>
              <a:gd name="T4" fmla="*/ 1547 w 5760"/>
              <a:gd name="T5" fmla="*/ 1818 h 1925"/>
              <a:gd name="T6" fmla="*/ 3253 w 5760"/>
              <a:gd name="T7" fmla="*/ 351 h 1925"/>
              <a:gd name="T8" fmla="*/ 5760 w 5760"/>
              <a:gd name="T9" fmla="*/ 1537 h 1925"/>
              <a:gd name="T10" fmla="*/ 5760 w 5760"/>
              <a:gd name="T11" fmla="*/ 1151 h 1925"/>
              <a:gd name="T12" fmla="*/ 3240 w 5760"/>
              <a:gd name="T13" fmla="*/ 84 h 1925"/>
              <a:gd name="T14" fmla="*/ 1573 w 5760"/>
              <a:gd name="T15" fmla="*/ 1671 h 1925"/>
              <a:gd name="T16" fmla="*/ 0 w 5760"/>
              <a:gd name="T17" fmla="*/ 804 h 1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1" name="Freeform 2057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>
              <a:gd name="T0" fmla="*/ 0 w 4196"/>
              <a:gd name="T1" fmla="*/ 415 h 2120"/>
              <a:gd name="T2" fmla="*/ 0 w 4196"/>
              <a:gd name="T3" fmla="*/ 508 h 2120"/>
              <a:gd name="T4" fmla="*/ 1933 w 4196"/>
              <a:gd name="T5" fmla="*/ 229 h 2120"/>
              <a:gd name="T6" fmla="*/ 3920 w 4196"/>
              <a:gd name="T7" fmla="*/ 1055 h 2120"/>
              <a:gd name="T8" fmla="*/ 3587 w 4196"/>
              <a:gd name="T9" fmla="*/ 2082 h 2120"/>
              <a:gd name="T10" fmla="*/ 3947 w 4196"/>
              <a:gd name="T11" fmla="*/ 829 h 2120"/>
              <a:gd name="T12" fmla="*/ 2253 w 4196"/>
              <a:gd name="T13" fmla="*/ 69 h 2120"/>
              <a:gd name="T14" fmla="*/ 0 w 4196"/>
              <a:gd name="T15" fmla="*/ 415 h 2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20490" name="Rectangle 205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491" name="Rectangle 205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" name="Rectangle 206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206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206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fld id="{2DB722CD-75AA-4269-BD39-57F37E521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43E07-6BFE-421E-A135-E6AD13449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97511-6CDA-4E98-B83F-27F94DEC4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25D63-A05B-4AB5-8542-F456AE8EF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02160-B941-4BB5-A7BB-BF9736823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F5865-EA68-4BC7-B836-18F74E9F2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C82B8-7458-4484-99BD-1771A4D19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729FC-DE5D-4383-A907-2DCC11ABF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087A0-C843-4CAC-A6BB-49C67A3A4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28434-BF29-4ECF-BEF9-07452AA5C1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F1B5A-0D8C-45C0-8F52-476419BFC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53051-3709-4CF0-9848-D8FD761F1D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C2FFF-AD32-408E-BE94-E76AD8C615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9459" name="Freeform 3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>
              <a:gd name="T0" fmla="*/ 0 w 5760"/>
              <a:gd name="T1" fmla="*/ 0 h 1104"/>
              <a:gd name="T2" fmla="*/ 5760 w 5760"/>
              <a:gd name="T3" fmla="*/ 0 h 1104"/>
              <a:gd name="T4" fmla="*/ 5760 w 5760"/>
              <a:gd name="T5" fmla="*/ 720 h 1104"/>
              <a:gd name="T6" fmla="*/ 3600 w 5760"/>
              <a:gd name="T7" fmla="*/ 624 h 1104"/>
              <a:gd name="T8" fmla="*/ 0 w 5760"/>
              <a:gd name="T9" fmla="*/ 1000 h 1104"/>
              <a:gd name="T10" fmla="*/ 0 w 5760"/>
              <a:gd name="T11" fmla="*/ 0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9460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>
              <a:gd name="T0" fmla="*/ 0 w 5760"/>
              <a:gd name="T1" fmla="*/ 582 h 3587"/>
              <a:gd name="T2" fmla="*/ 2640 w 5760"/>
              <a:gd name="T3" fmla="*/ 267 h 3587"/>
              <a:gd name="T4" fmla="*/ 3373 w 5760"/>
              <a:gd name="T5" fmla="*/ 160 h 3587"/>
              <a:gd name="T6" fmla="*/ 5760 w 5760"/>
              <a:gd name="T7" fmla="*/ 358 h 3587"/>
              <a:gd name="T8" fmla="*/ 5760 w 5760"/>
              <a:gd name="T9" fmla="*/ 3587 h 3587"/>
              <a:gd name="T10" fmla="*/ 0 w 5760"/>
              <a:gd name="T11" fmla="*/ 3587 h 3587"/>
              <a:gd name="T12" fmla="*/ 0 w 5760"/>
              <a:gd name="T13" fmla="*/ 582 h 3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9461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>
              <a:gd name="T0" fmla="*/ 0 w 5760"/>
              <a:gd name="T1" fmla="*/ 163 h 538"/>
              <a:gd name="T2" fmla="*/ 0 w 5760"/>
              <a:gd name="T3" fmla="*/ 403 h 538"/>
              <a:gd name="T4" fmla="*/ 1773 w 5760"/>
              <a:gd name="T5" fmla="*/ 443 h 538"/>
              <a:gd name="T6" fmla="*/ 4573 w 5760"/>
              <a:gd name="T7" fmla="*/ 176 h 538"/>
              <a:gd name="T8" fmla="*/ 5760 w 5760"/>
              <a:gd name="T9" fmla="*/ 536 h 538"/>
              <a:gd name="T10" fmla="*/ 5760 w 5760"/>
              <a:gd name="T11" fmla="*/ 163 h 538"/>
              <a:gd name="T12" fmla="*/ 4560 w 5760"/>
              <a:gd name="T13" fmla="*/ 29 h 538"/>
              <a:gd name="T14" fmla="*/ 1987 w 5760"/>
              <a:gd name="T15" fmla="*/ 336 h 538"/>
              <a:gd name="T16" fmla="*/ 0 w 5760"/>
              <a:gd name="T17" fmla="*/ 163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9462" name="Freeform 6"/>
          <p:cNvSpPr>
            <a:spLocks/>
          </p:cNvSpPr>
          <p:nvPr/>
        </p:nvSpPr>
        <p:spPr bwMode="invGray">
          <a:xfrm>
            <a:off x="0" y="2405063"/>
            <a:ext cx="9144000" cy="1069975"/>
          </a:xfrm>
          <a:custGeom>
            <a:avLst/>
            <a:gdLst>
              <a:gd name="T0" fmla="*/ 0 w 5760"/>
              <a:gd name="T1" fmla="*/ 246 h 674"/>
              <a:gd name="T2" fmla="*/ 0 w 5760"/>
              <a:gd name="T3" fmla="*/ 406 h 674"/>
              <a:gd name="T4" fmla="*/ 1280 w 5760"/>
              <a:gd name="T5" fmla="*/ 645 h 674"/>
              <a:gd name="T6" fmla="*/ 1627 w 5760"/>
              <a:gd name="T7" fmla="*/ 580 h 674"/>
              <a:gd name="T8" fmla="*/ 4493 w 5760"/>
              <a:gd name="T9" fmla="*/ 113 h 674"/>
              <a:gd name="T10" fmla="*/ 5760 w 5760"/>
              <a:gd name="T11" fmla="*/ 606 h 674"/>
              <a:gd name="T12" fmla="*/ 5760 w 5760"/>
              <a:gd name="T13" fmla="*/ 233 h 674"/>
              <a:gd name="T14" fmla="*/ 4040 w 5760"/>
              <a:gd name="T15" fmla="*/ 33 h 674"/>
              <a:gd name="T16" fmla="*/ 1093 w 5760"/>
              <a:gd name="T17" fmla="*/ 433 h 674"/>
              <a:gd name="T18" fmla="*/ 0 w 5760"/>
              <a:gd name="T19" fmla="*/ 246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9463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>
              <a:gd name="T0" fmla="*/ 0 w 4200"/>
              <a:gd name="T1" fmla="*/ 3361 h 3361"/>
              <a:gd name="T2" fmla="*/ 1054 w 4200"/>
              <a:gd name="T3" fmla="*/ 295 h 3361"/>
              <a:gd name="T4" fmla="*/ 4200 w 4200"/>
              <a:gd name="T5" fmla="*/ 1588 h 3361"/>
              <a:gd name="T6" fmla="*/ 4200 w 4200"/>
              <a:gd name="T7" fmla="*/ 2028 h 3361"/>
              <a:gd name="T8" fmla="*/ 1200 w 4200"/>
              <a:gd name="T9" fmla="*/ 442 h 3361"/>
              <a:gd name="T10" fmla="*/ 347 w 4200"/>
              <a:gd name="T11" fmla="*/ 3361 h 3361"/>
              <a:gd name="T12" fmla="*/ 0 w 4200"/>
              <a:gd name="T13" fmla="*/ 3361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9464" name="Freeform 8"/>
          <p:cNvSpPr>
            <a:spLocks/>
          </p:cNvSpPr>
          <p:nvPr/>
        </p:nvSpPr>
        <p:spPr bwMode="white">
          <a:xfrm>
            <a:off x="0" y="3443288"/>
            <a:ext cx="9144000" cy="3055937"/>
          </a:xfrm>
          <a:custGeom>
            <a:avLst/>
            <a:gdLst>
              <a:gd name="T0" fmla="*/ 0 w 5760"/>
              <a:gd name="T1" fmla="*/ 804 h 1925"/>
              <a:gd name="T2" fmla="*/ 0 w 5760"/>
              <a:gd name="T3" fmla="*/ 991 h 1925"/>
              <a:gd name="T4" fmla="*/ 1547 w 5760"/>
              <a:gd name="T5" fmla="*/ 1818 h 1925"/>
              <a:gd name="T6" fmla="*/ 3253 w 5760"/>
              <a:gd name="T7" fmla="*/ 351 h 1925"/>
              <a:gd name="T8" fmla="*/ 5760 w 5760"/>
              <a:gd name="T9" fmla="*/ 1537 h 1925"/>
              <a:gd name="T10" fmla="*/ 5760 w 5760"/>
              <a:gd name="T11" fmla="*/ 1151 h 1925"/>
              <a:gd name="T12" fmla="*/ 3240 w 5760"/>
              <a:gd name="T13" fmla="*/ 84 h 1925"/>
              <a:gd name="T14" fmla="*/ 1573 w 5760"/>
              <a:gd name="T15" fmla="*/ 1671 h 1925"/>
              <a:gd name="T16" fmla="*/ 0 w 5760"/>
              <a:gd name="T17" fmla="*/ 804 h 1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9465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>
              <a:gd name="T0" fmla="*/ 0 w 4196"/>
              <a:gd name="T1" fmla="*/ 415 h 2120"/>
              <a:gd name="T2" fmla="*/ 0 w 4196"/>
              <a:gd name="T3" fmla="*/ 508 h 2120"/>
              <a:gd name="T4" fmla="*/ 1933 w 4196"/>
              <a:gd name="T5" fmla="*/ 229 h 2120"/>
              <a:gd name="T6" fmla="*/ 3920 w 4196"/>
              <a:gd name="T7" fmla="*/ 1055 h 2120"/>
              <a:gd name="T8" fmla="*/ 3587 w 4196"/>
              <a:gd name="T9" fmla="*/ 2082 h 2120"/>
              <a:gd name="T10" fmla="*/ 3947 w 4196"/>
              <a:gd name="T11" fmla="*/ 829 h 2120"/>
              <a:gd name="T12" fmla="*/ 2253 w 4196"/>
              <a:gd name="T13" fmla="*/ 69 h 2120"/>
              <a:gd name="T14" fmla="*/ 0 w 4196"/>
              <a:gd name="T15" fmla="*/ 415 h 2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		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7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>
              <a:defRPr/>
            </a:pPr>
            <a:fld id="{549D2669-4C4A-4D08-A59A-EDA9329BC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6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acedaily.com/images/earth-magnetic-strings-bg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sz="5400" b="1" dirty="0" smtClean="0"/>
              <a:t>Introduction to Magnetic</a:t>
            </a:r>
            <a:br>
              <a:rPr lang="en-US" sz="5400" b="1" dirty="0" smtClean="0"/>
            </a:br>
            <a:r>
              <a:rPr lang="en-US" sz="5400" b="1" dirty="0" smtClean="0"/>
              <a:t>Resonance       </a:t>
            </a:r>
            <a:br>
              <a:rPr lang="en-US" sz="5400" b="1" dirty="0" smtClean="0"/>
            </a:br>
            <a:r>
              <a:rPr lang="en-US" sz="5400" b="1" dirty="0" smtClean="0"/>
              <a:t>Imaging - part 2</a:t>
            </a:r>
          </a:p>
        </p:txBody>
      </p:sp>
      <p:sp>
        <p:nvSpPr>
          <p:cNvPr id="5123" name="TextBox 1"/>
          <p:cNvSpPr txBox="1">
            <a:spLocks noChangeArrowheads="1"/>
          </p:cNvSpPr>
          <p:nvPr/>
        </p:nvSpPr>
        <p:spPr bwMode="auto">
          <a:xfrm>
            <a:off x="3505200" y="5334000"/>
            <a:ext cx="5029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V.G.Wimalasena</a:t>
            </a:r>
          </a:p>
          <a:p>
            <a:r>
              <a:rPr lang="en-US"/>
              <a:t>Principal</a:t>
            </a:r>
          </a:p>
          <a:p>
            <a:r>
              <a:rPr lang="en-US"/>
              <a:t>Sri Lanka School of Radiography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1143000"/>
          </a:xfrm>
        </p:spPr>
        <p:txBody>
          <a:bodyPr/>
          <a:lstStyle/>
          <a:p>
            <a:r>
              <a:rPr lang="en-US" dirty="0" smtClean="0"/>
              <a:t>Patient wearing some metallic objects may produce image </a:t>
            </a:r>
            <a:r>
              <a:rPr lang="en-US" dirty="0" err="1" smtClean="0"/>
              <a:t>artefacts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1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828800"/>
            <a:ext cx="5882640" cy="3420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609600" y="5486400"/>
            <a:ext cx="79248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/>
              <a:t>This subject was wearing a hair band with a ~2 mm copper clamp.  Left: with hair band.  Right: without.  </a:t>
            </a:r>
          </a:p>
          <a:p>
            <a:pPr algn="r"/>
            <a:r>
              <a:rPr lang="en-US" sz="1200" i="1" dirty="0"/>
              <a:t>Source: Jorge </a:t>
            </a:r>
            <a:r>
              <a:rPr lang="en-US" sz="1200" i="1" dirty="0" err="1"/>
              <a:t>Jovicich</a:t>
            </a:r>
            <a:endParaRPr lang="en-CA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533400" y="1981200"/>
            <a:ext cx="81534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b="1" dirty="0" smtClean="0"/>
              <a:t>  Monitoring </a:t>
            </a:r>
            <a:r>
              <a:rPr lang="en-US" sz="3600" b="1" dirty="0"/>
              <a:t>equipment</a:t>
            </a:r>
          </a:p>
          <a:p>
            <a:pPr>
              <a:buFont typeface="Wingdings" pitchFamily="2" charset="2"/>
              <a:buChar char="§"/>
            </a:pPr>
            <a:r>
              <a:rPr lang="en-US" sz="3600" b="1" dirty="0" smtClean="0"/>
              <a:t>  Infusion </a:t>
            </a:r>
            <a:r>
              <a:rPr lang="en-US" sz="3600" b="1" dirty="0"/>
              <a:t>pumps</a:t>
            </a:r>
          </a:p>
          <a:p>
            <a:pPr>
              <a:buFont typeface="Wingdings" pitchFamily="2" charset="2"/>
              <a:buChar char="§"/>
            </a:pPr>
            <a:r>
              <a:rPr lang="en-US" sz="3600" b="1" dirty="0" smtClean="0"/>
              <a:t>  Credit </a:t>
            </a:r>
            <a:r>
              <a:rPr lang="en-US" sz="3600" b="1" dirty="0"/>
              <a:t>cards</a:t>
            </a:r>
          </a:p>
          <a:p>
            <a:pPr>
              <a:buFont typeface="Wingdings" pitchFamily="2" charset="2"/>
              <a:buChar char="§"/>
            </a:pPr>
            <a:r>
              <a:rPr lang="en-US" sz="3600" b="1" dirty="0" smtClean="0"/>
              <a:t>  Cellular </a:t>
            </a:r>
            <a:r>
              <a:rPr lang="en-US" sz="3600" b="1" dirty="0"/>
              <a:t>telephones</a:t>
            </a:r>
          </a:p>
          <a:p>
            <a:pPr>
              <a:buFont typeface="Wingdings" pitchFamily="2" charset="2"/>
              <a:buChar char="§"/>
            </a:pPr>
            <a:r>
              <a:rPr lang="en-US" sz="3600" b="1" dirty="0" smtClean="0"/>
              <a:t>  Any </a:t>
            </a:r>
            <a:r>
              <a:rPr lang="en-US" sz="3600" b="1" dirty="0"/>
              <a:t>electronic device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 smtClean="0"/>
              <a:t>The changing magnetic fields can do damage to: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533400" y="2133600"/>
            <a:ext cx="81534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3600" dirty="0" smtClean="0"/>
              <a:t>  Gold</a:t>
            </a:r>
            <a:endParaRPr lang="en-US" sz="3600" dirty="0"/>
          </a:p>
          <a:p>
            <a:pPr>
              <a:buFontTx/>
              <a:buChar char="•"/>
            </a:pPr>
            <a:r>
              <a:rPr lang="en-US" sz="3600" dirty="0" smtClean="0"/>
              <a:t>  Silver</a:t>
            </a:r>
            <a:endParaRPr lang="en-US" sz="3600" dirty="0"/>
          </a:p>
          <a:p>
            <a:pPr>
              <a:buFontTx/>
              <a:buChar char="•"/>
            </a:pPr>
            <a:r>
              <a:rPr lang="en-US" sz="3600" dirty="0" smtClean="0"/>
              <a:t>  Digital </a:t>
            </a:r>
            <a:r>
              <a:rPr lang="en-US" sz="3600" dirty="0"/>
              <a:t>watches</a:t>
            </a:r>
          </a:p>
          <a:p>
            <a:pPr>
              <a:buFontTx/>
              <a:buChar char="•"/>
            </a:pPr>
            <a:r>
              <a:rPr lang="en-US" sz="3600" dirty="0" smtClean="0"/>
              <a:t>  Eyeglass </a:t>
            </a:r>
            <a:r>
              <a:rPr lang="en-US" sz="3600" dirty="0"/>
              <a:t>frames</a:t>
            </a:r>
          </a:p>
          <a:p>
            <a:pPr>
              <a:buFontTx/>
              <a:buChar char="•"/>
            </a:pPr>
            <a:r>
              <a:rPr lang="en-US" sz="3600" dirty="0" smtClean="0"/>
              <a:t>  Snaps/zippers </a:t>
            </a:r>
            <a:r>
              <a:rPr lang="en-US" sz="3600" dirty="0"/>
              <a:t>fastened to clothing</a:t>
            </a:r>
          </a:p>
          <a:p>
            <a:pPr>
              <a:buFontTx/>
              <a:buChar char="•"/>
            </a:pPr>
            <a:r>
              <a:rPr lang="en-US" sz="3600" dirty="0" smtClean="0"/>
              <a:t>  Dental </a:t>
            </a:r>
            <a:r>
              <a:rPr lang="en-US" sz="3600" dirty="0"/>
              <a:t>work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10600" cy="1143000"/>
          </a:xfrm>
        </p:spPr>
        <p:txBody>
          <a:bodyPr/>
          <a:lstStyle/>
          <a:p>
            <a:r>
              <a:rPr lang="en-US" b="1" smtClean="0"/>
              <a:t>The following are (usually*) okay: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r>
              <a:rPr lang="en-US" sz="7200" b="1" smtClean="0"/>
              <a:t>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b="1" u="sng" dirty="0" smtClean="0"/>
              <a:t>Advantages of MRI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 smtClean="0"/>
              <a:t>Superior soft tissue contrast resolution - excellent pathological discrimination</a:t>
            </a:r>
          </a:p>
          <a:p>
            <a:r>
              <a:rPr lang="en-US" dirty="0" smtClean="0"/>
              <a:t>No ionizing radiation</a:t>
            </a:r>
          </a:p>
          <a:p>
            <a:r>
              <a:rPr lang="en-US" dirty="0" smtClean="0"/>
              <a:t>Direct multi-planar imaging (transverse, coronal, </a:t>
            </a:r>
            <a:r>
              <a:rPr lang="en-US" dirty="0" err="1" smtClean="0"/>
              <a:t>sagittal</a:t>
            </a:r>
            <a:r>
              <a:rPr lang="en-US" dirty="0" smtClean="0"/>
              <a:t>, any oblique)</a:t>
            </a:r>
          </a:p>
          <a:p>
            <a:r>
              <a:rPr lang="en-US" dirty="0" smtClean="0"/>
              <a:t>Non-invasive - vascular studies can be performed without contrast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smtClean="0"/>
              <a:t>Disadvantages of MRI</a:t>
            </a:r>
          </a:p>
        </p:txBody>
      </p:sp>
      <p:sp>
        <p:nvSpPr>
          <p:cNvPr id="604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Expensive</a:t>
            </a:r>
          </a:p>
          <a:p>
            <a:r>
              <a:rPr lang="en-US" dirty="0" smtClean="0"/>
              <a:t>Long scan times </a:t>
            </a:r>
          </a:p>
          <a:p>
            <a:r>
              <a:rPr lang="en-US" dirty="0" smtClean="0"/>
              <a:t>Audible noise (65-115dB)</a:t>
            </a:r>
          </a:p>
          <a:p>
            <a:r>
              <a:rPr lang="en-US" dirty="0" smtClean="0"/>
              <a:t>Isolation of patient (claustrophobia, difficulty in monitoring of ill patients)</a:t>
            </a:r>
          </a:p>
          <a:p>
            <a:r>
              <a:rPr lang="en-US" dirty="0" smtClean="0"/>
              <a:t>Exclusion of patients with pacemakers and certain implants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Angiographic techniques</a:t>
            </a:r>
            <a:endParaRPr lang="en-US" sz="5400" b="1" smtClean="0"/>
          </a:p>
        </p:txBody>
      </p:sp>
      <p:sp>
        <p:nvSpPr>
          <p:cNvPr id="56323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133600"/>
            <a:ext cx="3817938" cy="2590800"/>
          </a:xfrm>
        </p:spPr>
        <p:txBody>
          <a:bodyPr/>
          <a:lstStyle/>
          <a:p>
            <a:r>
              <a:rPr lang="en-US" dirty="0" smtClean="0"/>
              <a:t>Circle of Willis angiograms without any contrast</a:t>
            </a:r>
            <a:endParaRPr lang="en-US" dirty="0" smtClean="0">
              <a:solidFill>
                <a:srgbClr val="00F2EC"/>
              </a:solidFill>
            </a:endParaRPr>
          </a:p>
        </p:txBody>
      </p:sp>
      <p:pic>
        <p:nvPicPr>
          <p:cNvPr id="56324" name="Picture 1031" descr="H:\My Documents\Inservices Conferences\TOF_sep05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191000" y="1905000"/>
            <a:ext cx="4267200" cy="4267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dirty="0" smtClean="0"/>
              <a:t>Angiographic techniques</a:t>
            </a:r>
          </a:p>
        </p:txBody>
      </p:sp>
      <p:pic>
        <p:nvPicPr>
          <p:cNvPr id="57347" name="Picture 1027" descr="A:\NECK MRA.jpg"/>
          <p:cNvPicPr>
            <a:picLocks noChangeAspect="1" noChangeArrowheads="1"/>
          </p:cNvPicPr>
          <p:nvPr/>
        </p:nvPicPr>
        <p:blipFill>
          <a:blip r:embed="rId2" cstate="print">
            <a:lum bright="6000" contrast="18000"/>
          </a:blip>
          <a:srcRect/>
          <a:stretch>
            <a:fillRect/>
          </a:stretch>
        </p:blipFill>
        <p:spPr bwMode="auto">
          <a:xfrm>
            <a:off x="3196652" y="1295400"/>
            <a:ext cx="5492646" cy="5404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8" name="Text Box 1028"/>
          <p:cNvSpPr txBox="1">
            <a:spLocks noChangeArrowheads="1"/>
          </p:cNvSpPr>
          <p:nvPr/>
        </p:nvSpPr>
        <p:spPr bwMode="auto">
          <a:xfrm>
            <a:off x="990600" y="22860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CA"/>
          </a:p>
        </p:txBody>
      </p:sp>
      <p:sp>
        <p:nvSpPr>
          <p:cNvPr id="57349" name="Text Box 1029"/>
          <p:cNvSpPr txBox="1">
            <a:spLocks noChangeArrowheads="1"/>
          </p:cNvSpPr>
          <p:nvPr/>
        </p:nvSpPr>
        <p:spPr bwMode="auto">
          <a:xfrm>
            <a:off x="762000" y="2362200"/>
            <a:ext cx="259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CA" sz="3200"/>
          </a:p>
        </p:txBody>
      </p:sp>
      <p:sp>
        <p:nvSpPr>
          <p:cNvPr id="57350" name="Text Box 1030"/>
          <p:cNvSpPr txBox="1">
            <a:spLocks noChangeArrowheads="1"/>
          </p:cNvSpPr>
          <p:nvPr/>
        </p:nvSpPr>
        <p:spPr bwMode="auto">
          <a:xfrm>
            <a:off x="228600" y="2133600"/>
            <a:ext cx="3048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200" dirty="0"/>
              <a:t> Studies can be performed with or using </a:t>
            </a:r>
            <a:r>
              <a:rPr lang="en-US" sz="3200" dirty="0" smtClean="0"/>
              <a:t>MR sensitive contrast</a:t>
            </a:r>
            <a:endParaRPr lang="en-C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dirty="0" smtClean="0"/>
              <a:t>Renal</a:t>
            </a:r>
            <a:r>
              <a:rPr lang="en-US" dirty="0" smtClean="0"/>
              <a:t> MRA</a:t>
            </a:r>
          </a:p>
        </p:txBody>
      </p:sp>
      <p:pic>
        <p:nvPicPr>
          <p:cNvPr id="58371" name="Picture 1027" descr="A:\RENAL MRA.jpg"/>
          <p:cNvPicPr>
            <a:picLocks noChangeAspect="1" noChangeArrowheads="1"/>
          </p:cNvPicPr>
          <p:nvPr/>
        </p:nvPicPr>
        <p:blipFill>
          <a:blip r:embed="rId2" cstate="print">
            <a:lum bright="-2000" contrast="30000"/>
          </a:blip>
          <a:srcRect/>
          <a:stretch>
            <a:fillRect/>
          </a:stretch>
        </p:blipFill>
        <p:spPr bwMode="auto">
          <a:xfrm>
            <a:off x="1219200" y="1066800"/>
            <a:ext cx="5562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458200" cy="1143000"/>
          </a:xfrm>
        </p:spPr>
        <p:txBody>
          <a:bodyPr/>
          <a:lstStyle/>
          <a:p>
            <a:r>
              <a:rPr lang="en-US" b="1" dirty="0" smtClean="0"/>
              <a:t>Contrast media – Gadolinium compounds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USEFUL FOR DETECTION OF:</a:t>
            </a:r>
          </a:p>
          <a:p>
            <a:r>
              <a:rPr lang="en-US" dirty="0" err="1" smtClean="0"/>
              <a:t>Tumours</a:t>
            </a:r>
            <a:r>
              <a:rPr lang="en-US" dirty="0" smtClean="0"/>
              <a:t> pre- and post-operative</a:t>
            </a:r>
          </a:p>
          <a:p>
            <a:r>
              <a:rPr lang="en-US" dirty="0" smtClean="0"/>
              <a:t>Infection</a:t>
            </a:r>
          </a:p>
          <a:p>
            <a:r>
              <a:rPr lang="en-US" dirty="0" smtClean="0"/>
              <a:t>Inflammation</a:t>
            </a:r>
          </a:p>
          <a:p>
            <a:r>
              <a:rPr lang="en-US" dirty="0" smtClean="0"/>
              <a:t>Post-traumatic lesions</a:t>
            </a:r>
          </a:p>
          <a:p>
            <a:r>
              <a:rPr lang="en-US" dirty="0" smtClean="0"/>
              <a:t>Post-operative changes</a:t>
            </a:r>
          </a:p>
          <a:p>
            <a:r>
              <a:rPr lang="en-US" dirty="0" smtClean="0"/>
              <a:t>MRA’s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r>
              <a:rPr lang="en-US" sz="8800" b="1" dirty="0" smtClean="0"/>
              <a:t>MRI Safety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smtClean="0"/>
              <a:t>BRAIN</a:t>
            </a:r>
          </a:p>
        </p:txBody>
      </p:sp>
      <p:sp>
        <p:nvSpPr>
          <p:cNvPr id="614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Hemorrhage (stages of)</a:t>
            </a:r>
          </a:p>
          <a:p>
            <a:pPr>
              <a:lnSpc>
                <a:spcPct val="90000"/>
              </a:lnSpc>
            </a:pPr>
            <a:r>
              <a:rPr lang="en-US" smtClean="0"/>
              <a:t>Demyelinating disorders (M.S.)</a:t>
            </a:r>
          </a:p>
          <a:p>
            <a:pPr>
              <a:lnSpc>
                <a:spcPct val="90000"/>
              </a:lnSpc>
            </a:pPr>
            <a:r>
              <a:rPr lang="en-US" smtClean="0"/>
              <a:t>Infectious processes (encephalitis, meningitis)</a:t>
            </a:r>
          </a:p>
          <a:p>
            <a:pPr>
              <a:lnSpc>
                <a:spcPct val="90000"/>
              </a:lnSpc>
            </a:pPr>
            <a:r>
              <a:rPr lang="en-US" smtClean="0"/>
              <a:t>Abscesses</a:t>
            </a:r>
          </a:p>
          <a:p>
            <a:pPr>
              <a:lnSpc>
                <a:spcPct val="90000"/>
              </a:lnSpc>
            </a:pPr>
            <a:r>
              <a:rPr lang="en-US" smtClean="0"/>
              <a:t>Neoplasms</a:t>
            </a:r>
          </a:p>
          <a:p>
            <a:pPr>
              <a:lnSpc>
                <a:spcPct val="90000"/>
              </a:lnSpc>
            </a:pPr>
            <a:r>
              <a:rPr lang="en-US" smtClean="0"/>
              <a:t>Neurofibromatosis</a:t>
            </a:r>
          </a:p>
          <a:p>
            <a:pPr>
              <a:lnSpc>
                <a:spcPct val="90000"/>
              </a:lnSpc>
            </a:pPr>
            <a:r>
              <a:rPr lang="en-US" smtClean="0"/>
              <a:t>Trauma</a:t>
            </a:r>
          </a:p>
          <a:p>
            <a:pPr>
              <a:lnSpc>
                <a:spcPct val="90000"/>
              </a:lnSpc>
            </a:pPr>
            <a:r>
              <a:rPr lang="en-US" smtClean="0"/>
              <a:t>Vascular disorders (AVM’s, infarcts, aneurysms)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smtClean="0"/>
              <a:t>BRAIN (cont’d)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Metastasis</a:t>
            </a:r>
          </a:p>
          <a:p>
            <a:pPr>
              <a:lnSpc>
                <a:spcPct val="90000"/>
              </a:lnSpc>
            </a:pPr>
            <a:r>
              <a:rPr lang="en-US" smtClean="0"/>
              <a:t>Internal auditory canal pathology</a:t>
            </a:r>
          </a:p>
          <a:p>
            <a:pPr>
              <a:lnSpc>
                <a:spcPct val="90000"/>
              </a:lnSpc>
            </a:pPr>
            <a:r>
              <a:rPr lang="en-US" smtClean="0"/>
              <a:t>Pituitary pathology</a:t>
            </a:r>
          </a:p>
          <a:p>
            <a:pPr>
              <a:lnSpc>
                <a:spcPct val="90000"/>
              </a:lnSpc>
            </a:pPr>
            <a:r>
              <a:rPr lang="en-US" smtClean="0"/>
              <a:t>Hydrocephalus</a:t>
            </a:r>
          </a:p>
          <a:p>
            <a:pPr>
              <a:lnSpc>
                <a:spcPct val="90000"/>
              </a:lnSpc>
            </a:pPr>
            <a:r>
              <a:rPr lang="en-US" smtClean="0"/>
              <a:t>Child abuse</a:t>
            </a:r>
          </a:p>
          <a:p>
            <a:pPr>
              <a:lnSpc>
                <a:spcPct val="90000"/>
              </a:lnSpc>
            </a:pPr>
            <a:r>
              <a:rPr lang="en-US" smtClean="0"/>
              <a:t>Cranial nerve pathology</a:t>
            </a:r>
          </a:p>
          <a:p>
            <a:pPr>
              <a:lnSpc>
                <a:spcPct val="90000"/>
              </a:lnSpc>
            </a:pPr>
            <a:r>
              <a:rPr lang="en-US" smtClean="0"/>
              <a:t>Congenital anomalies (for anatomical review)</a:t>
            </a:r>
          </a:p>
          <a:p>
            <a:pPr>
              <a:lnSpc>
                <a:spcPct val="90000"/>
              </a:lnSpc>
            </a:pPr>
            <a:r>
              <a:rPr lang="en-US" smtClean="0"/>
              <a:t>Epilepsy (seizures in general)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Axial T2 Weighted Brain</a:t>
            </a:r>
          </a:p>
        </p:txBody>
      </p:sp>
      <p:pic>
        <p:nvPicPr>
          <p:cNvPr id="63491" name="Picture 1027" descr="A:\AX BRAIN T2_DEC03.jpg"/>
          <p:cNvPicPr>
            <a:picLocks noChangeAspect="1" noChangeArrowheads="1"/>
          </p:cNvPicPr>
          <p:nvPr/>
        </p:nvPicPr>
        <p:blipFill>
          <a:blip r:embed="rId2" cstate="print">
            <a:lum bright="-6000"/>
          </a:blip>
          <a:srcRect/>
          <a:stretch>
            <a:fillRect/>
          </a:stretch>
        </p:blipFill>
        <p:spPr bwMode="auto">
          <a:xfrm>
            <a:off x="2133600" y="1752600"/>
            <a:ext cx="4724400" cy="469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b="1" smtClean="0"/>
              <a:t>SPINE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/>
              <a:t>Radiculopathy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Tumours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Trauma/contusion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Syringomyelia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Metastasis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Vascular disorders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Cord edema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M.S. plaques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1" smtClean="0"/>
              <a:t>SPINE (cont’d)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smtClean="0"/>
              <a:t>Cauda equina syndrome</a:t>
            </a:r>
          </a:p>
          <a:p>
            <a:r>
              <a:rPr lang="en-US" smtClean="0"/>
              <a:t>Tethered cord</a:t>
            </a:r>
          </a:p>
          <a:p>
            <a:r>
              <a:rPr lang="en-US" smtClean="0"/>
              <a:t>Arachnoiditis</a:t>
            </a:r>
          </a:p>
          <a:p>
            <a:r>
              <a:rPr lang="en-US" smtClean="0"/>
              <a:t>Marrow-replacing processes</a:t>
            </a:r>
          </a:p>
          <a:p>
            <a:r>
              <a:rPr lang="en-US" smtClean="0"/>
              <a:t>Degenerative disc disease</a:t>
            </a:r>
          </a:p>
          <a:p>
            <a:r>
              <a:rPr lang="en-US" smtClean="0"/>
              <a:t>Discitis</a:t>
            </a:r>
          </a:p>
          <a:p>
            <a:r>
              <a:rPr lang="en-US" smtClean="0"/>
              <a:t>Congenital anomalies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800" b="1" dirty="0" smtClean="0"/>
              <a:t>SPINE T2 Weighted </a:t>
            </a:r>
            <a:r>
              <a:rPr lang="en-US" sz="4800" b="1" dirty="0" err="1" smtClean="0"/>
              <a:t>Sagittal</a:t>
            </a:r>
            <a:endParaRPr lang="en-US" sz="4800" b="1" dirty="0" smtClean="0"/>
          </a:p>
        </p:txBody>
      </p:sp>
      <p:pic>
        <p:nvPicPr>
          <p:cNvPr id="66563" name="Picture 1028" descr="A:\SAG T2 CSP.jpg"/>
          <p:cNvPicPr>
            <a:picLocks noChangeAspect="1" noChangeArrowheads="1"/>
          </p:cNvPicPr>
          <p:nvPr/>
        </p:nvPicPr>
        <p:blipFill>
          <a:blip r:embed="rId2" cstate="print">
            <a:lum bright="-18000" contrast="-20000"/>
          </a:blip>
          <a:srcRect/>
          <a:stretch>
            <a:fillRect/>
          </a:stretch>
        </p:blipFill>
        <p:spPr bwMode="auto">
          <a:xfrm>
            <a:off x="1752600" y="1371600"/>
            <a:ext cx="5105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1" dirty="0" err="1" smtClean="0"/>
              <a:t>Musculoskeltal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200" b="1" dirty="0" smtClean="0"/>
              <a:t>(shoulder, knee, ankle, wrist, elbow, TMJ)</a:t>
            </a:r>
            <a:endParaRPr lang="en-US" b="1" dirty="0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Meniscal pathology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Ligament/tendon injury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Muscle/nerve impingement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Avascular necrosis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Labral tears (shoulder, hip)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Chondromalacia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Inflammation (osteomyelitis)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Primary bone tumours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Soft tissue tumours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800" b="1" dirty="0" smtClean="0"/>
              <a:t>Shoulder</a:t>
            </a:r>
          </a:p>
        </p:txBody>
      </p:sp>
      <p:pic>
        <p:nvPicPr>
          <p:cNvPr id="68611" name="Picture 1027" descr="A:\SHOULDER_DEC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47799"/>
            <a:ext cx="5105400" cy="5330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1" u="sng" dirty="0" smtClean="0"/>
              <a:t>KNEE</a:t>
            </a:r>
          </a:p>
        </p:txBody>
      </p:sp>
      <p:pic>
        <p:nvPicPr>
          <p:cNvPr id="55299" name="Picture 3" descr="A:\SAG PD KNEE.bm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47800"/>
            <a:ext cx="5181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Abdominal/Pelvic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Liver pathology</a:t>
            </a:r>
          </a:p>
          <a:p>
            <a:r>
              <a:rPr lang="en-US" dirty="0" smtClean="0"/>
              <a:t>Kidney pathology</a:t>
            </a:r>
          </a:p>
          <a:p>
            <a:r>
              <a:rPr lang="en-US" dirty="0" smtClean="0"/>
              <a:t>Renal artery MRA</a:t>
            </a:r>
          </a:p>
          <a:p>
            <a:r>
              <a:rPr lang="en-US" dirty="0" smtClean="0"/>
              <a:t>Fetal abnormalities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S</a:t>
            </a:r>
            <a:r>
              <a:rPr lang="en-US" dirty="0" smtClean="0"/>
              <a:t>uperconductive Magnet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114800"/>
          </a:xfrm>
        </p:spPr>
        <p:txBody>
          <a:bodyPr/>
          <a:lstStyle/>
          <a:p>
            <a:r>
              <a:rPr lang="en-US" dirty="0" smtClean="0"/>
              <a:t>Present scanners use superconductive magnets.</a:t>
            </a:r>
          </a:p>
          <a:p>
            <a:r>
              <a:rPr lang="en-US" dirty="0" smtClean="0"/>
              <a:t>The current through the coils flow without external power supply</a:t>
            </a:r>
          </a:p>
          <a:p>
            <a:r>
              <a:rPr lang="en-US" dirty="0" smtClean="0"/>
              <a:t> No resistance to flow of electricity</a:t>
            </a:r>
          </a:p>
          <a:p>
            <a:r>
              <a:rPr lang="en-US" dirty="0" err="1" smtClean="0"/>
              <a:t>Eearly</a:t>
            </a:r>
            <a:r>
              <a:rPr lang="en-US" dirty="0" smtClean="0"/>
              <a:t> magnets used Coils </a:t>
            </a:r>
            <a:r>
              <a:rPr lang="en-US" dirty="0" smtClean="0"/>
              <a:t>of wire surrounded by cryogen bath </a:t>
            </a:r>
            <a:r>
              <a:rPr lang="en-US" dirty="0" smtClean="0"/>
              <a:t>(Liquid Helium</a:t>
            </a:r>
            <a:r>
              <a:rPr lang="en-US" dirty="0" smtClean="0"/>
              <a:t>) at -273</a:t>
            </a:r>
            <a:r>
              <a:rPr lang="en-US" dirty="0" smtClean="0">
                <a:sym typeface="Symbol" pitchFamily="18" charset="2"/>
              </a:rPr>
              <a:t> </a:t>
            </a:r>
            <a:r>
              <a:rPr lang="en-US" dirty="0" smtClean="0">
                <a:sym typeface="Symbol" pitchFamily="18" charset="2"/>
              </a:rPr>
              <a:t>C</a:t>
            </a:r>
          </a:p>
          <a:p>
            <a:r>
              <a:rPr lang="en-US" dirty="0" smtClean="0">
                <a:sym typeface="Symbol" pitchFamily="18" charset="2"/>
              </a:rPr>
              <a:t>Modern magnets use Solid Nitrogen as dry cryogen.</a:t>
            </a:r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Magnetic field present ALL THE TIME</a:t>
            </a:r>
            <a:r>
              <a:rPr lang="en-US" dirty="0" smtClean="0">
                <a:sym typeface="Symbol" pitchFamily="18" charset="2"/>
              </a:rPr>
              <a:t>!!!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Abdominal imaging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Breath-hold scans to overcome motion artifact problem</a:t>
            </a:r>
          </a:p>
          <a:p>
            <a:r>
              <a:rPr lang="en-US" dirty="0" smtClean="0"/>
              <a:t>MRCP’s – Magnetic Resonance </a:t>
            </a:r>
            <a:r>
              <a:rPr lang="en-US" dirty="0" err="1" smtClean="0"/>
              <a:t>Chollidoco</a:t>
            </a:r>
            <a:r>
              <a:rPr lang="en-US" dirty="0" smtClean="0"/>
              <a:t> </a:t>
            </a:r>
            <a:r>
              <a:rPr lang="en-US" dirty="0" err="1" smtClean="0"/>
              <a:t>Pancreatograme</a:t>
            </a:r>
            <a:r>
              <a:rPr lang="en-US" dirty="0" smtClean="0"/>
              <a:t> images of the </a:t>
            </a:r>
            <a:r>
              <a:rPr lang="en-US" dirty="0" err="1" smtClean="0"/>
              <a:t>biliary</a:t>
            </a:r>
            <a:r>
              <a:rPr lang="en-US" dirty="0" smtClean="0"/>
              <a:t> and pancreatic </a:t>
            </a:r>
            <a:r>
              <a:rPr lang="en-US" dirty="0" err="1" smtClean="0"/>
              <a:t>ductal</a:t>
            </a:r>
            <a:r>
              <a:rPr lang="en-US" dirty="0" smtClean="0"/>
              <a:t> systems performed non-invasively (no contrast or endoscope!) within seconds</a:t>
            </a:r>
          </a:p>
          <a:p>
            <a:r>
              <a:rPr lang="en-US" dirty="0" smtClean="0"/>
              <a:t>Fetal imaging very diagnostic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MRCP</a:t>
            </a:r>
          </a:p>
        </p:txBody>
      </p:sp>
      <p:pic>
        <p:nvPicPr>
          <p:cNvPr id="72707" name="Picture 3" descr="A:\E12298S9I001.jpg"/>
          <p:cNvPicPr>
            <a:picLocks noChangeAspect="1" noChangeArrowheads="1"/>
          </p:cNvPicPr>
          <p:nvPr/>
        </p:nvPicPr>
        <p:blipFill>
          <a:blip r:embed="rId2" cstate="print">
            <a:lum bright="-6000"/>
          </a:blip>
          <a:srcRect/>
          <a:stretch>
            <a:fillRect/>
          </a:stretch>
        </p:blipFill>
        <p:spPr bwMode="auto">
          <a:xfrm>
            <a:off x="1600200" y="1371600"/>
            <a:ext cx="5181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000" b="1" dirty="0" smtClean="0"/>
              <a:t>Fetal breath-hold image</a:t>
            </a:r>
          </a:p>
        </p:txBody>
      </p:sp>
      <p:pic>
        <p:nvPicPr>
          <p:cNvPr id="73731" name="Picture 4" descr="H:\My Documents\Inservices Conferences\corFETAL_sep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219200"/>
            <a:ext cx="5426075" cy="542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Fetal </a:t>
            </a:r>
            <a:r>
              <a:rPr lang="en-US" b="1" dirty="0" err="1" smtClean="0"/>
              <a:t>Encephalocele</a:t>
            </a:r>
            <a:endParaRPr lang="en-US" b="1" dirty="0" smtClean="0"/>
          </a:p>
        </p:txBody>
      </p:sp>
      <p:pic>
        <p:nvPicPr>
          <p:cNvPr id="74755" name="Picture 3" descr="A:\SAG FETAL BRAIN_DEC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600200"/>
            <a:ext cx="44958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Cardiac</a:t>
            </a:r>
          </a:p>
        </p:txBody>
      </p:sp>
      <p:sp>
        <p:nvSpPr>
          <p:cNvPr id="757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Co-arctation</a:t>
            </a:r>
          </a:p>
          <a:p>
            <a:r>
              <a:rPr lang="en-US" smtClean="0"/>
              <a:t>RV dysplasia</a:t>
            </a:r>
          </a:p>
          <a:p>
            <a:r>
              <a:rPr lang="en-US" smtClean="0"/>
              <a:t>Cinematic studies</a:t>
            </a:r>
          </a:p>
          <a:p>
            <a:r>
              <a:rPr lang="en-US" smtClean="0"/>
              <a:t>Measure cardiac output, stroke volume, ejection fraction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smtClean="0"/>
              <a:t>MR Spectroscopy (MRS)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sz="2800" dirty="0" smtClean="0"/>
              <a:t>Information obtained is in the form of a spectrum which provides the biochemical information contained within a selected </a:t>
            </a:r>
            <a:r>
              <a:rPr lang="en-US" sz="2800" dirty="0" err="1" smtClean="0"/>
              <a:t>voxel</a:t>
            </a:r>
            <a:r>
              <a:rPr lang="en-US" sz="2800" dirty="0" smtClean="0"/>
              <a:t> of tissue</a:t>
            </a:r>
          </a:p>
          <a:p>
            <a:r>
              <a:rPr lang="en-US" sz="2800" dirty="0" smtClean="0"/>
              <a:t>Used to detect the absence or presence of a certain compound</a:t>
            </a:r>
          </a:p>
          <a:p>
            <a:r>
              <a:rPr lang="en-US" sz="2800" dirty="0" smtClean="0"/>
              <a:t>Assists in differential diagnosis when standard clinical radiological tests fail or are too invasive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2" descr="A191776_1_En_9_Fig2a_HTM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38760"/>
            <a:ext cx="5562600" cy="546989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533400" y="5715000"/>
            <a:ext cx="731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Proton MR spectra of </a:t>
            </a:r>
            <a:r>
              <a:rPr lang="en-US" sz="3600" dirty="0" smtClean="0"/>
              <a:t>normal </a:t>
            </a:r>
            <a:r>
              <a:rPr lang="en-US" sz="3600" dirty="0"/>
              <a:t>brain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smtClean="0"/>
              <a:t>MRS Current Applications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7938" cy="4114800"/>
          </a:xfrm>
        </p:spPr>
        <p:txBody>
          <a:bodyPr/>
          <a:lstStyle/>
          <a:p>
            <a:r>
              <a:rPr lang="en-US" smtClean="0"/>
              <a:t>Multiple Sclerosis</a:t>
            </a:r>
          </a:p>
          <a:p>
            <a:r>
              <a:rPr lang="en-US" smtClean="0"/>
              <a:t>Leigh’s</a:t>
            </a:r>
          </a:p>
          <a:p>
            <a:r>
              <a:rPr lang="en-US" smtClean="0"/>
              <a:t>Huntington’s</a:t>
            </a:r>
          </a:p>
          <a:p>
            <a:r>
              <a:rPr lang="en-US" smtClean="0"/>
              <a:t>Parkinson’s</a:t>
            </a:r>
          </a:p>
          <a:p>
            <a:r>
              <a:rPr lang="en-US" smtClean="0"/>
              <a:t>Alzheimer’s</a:t>
            </a:r>
          </a:p>
          <a:p>
            <a:r>
              <a:rPr lang="en-US" smtClean="0"/>
              <a:t>Epilepsy</a:t>
            </a:r>
          </a:p>
          <a:p>
            <a:r>
              <a:rPr lang="en-US" smtClean="0"/>
              <a:t>other dementias</a:t>
            </a:r>
          </a:p>
          <a:p>
            <a:r>
              <a:rPr lang="en-US" smtClean="0"/>
              <a:t>metabolic disorders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0263" y="1981200"/>
            <a:ext cx="3817937" cy="4114800"/>
          </a:xfrm>
        </p:spPr>
        <p:txBody>
          <a:bodyPr/>
          <a:lstStyle/>
          <a:p>
            <a:r>
              <a:rPr lang="en-US" smtClean="0"/>
              <a:t>Stroke</a:t>
            </a:r>
          </a:p>
          <a:p>
            <a:r>
              <a:rPr lang="en-US" smtClean="0"/>
              <a:t>Asphyxiation or ischemic injury</a:t>
            </a:r>
          </a:p>
          <a:p>
            <a:r>
              <a:rPr lang="en-US" smtClean="0"/>
              <a:t>Tumours and intracranial lesions</a:t>
            </a:r>
          </a:p>
          <a:p>
            <a:r>
              <a:rPr lang="en-US" smtClean="0"/>
              <a:t>Prostate cancer</a:t>
            </a:r>
          </a:p>
          <a:p>
            <a:r>
              <a:rPr lang="en-US" smtClean="0"/>
              <a:t>Encephalopathies</a:t>
            </a:r>
          </a:p>
          <a:p>
            <a:r>
              <a:rPr lang="en-US" smtClean="0"/>
              <a:t>Leukodystrophies</a:t>
            </a:r>
            <a:endParaRPr lang="en-US" smtClean="0">
              <a:solidFill>
                <a:srgbClr val="00F2E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5400" b="1" dirty="0" smtClean="0"/>
              <a:t>Functional MRI (</a:t>
            </a:r>
            <a:r>
              <a:rPr lang="en-US" sz="5400" b="1" dirty="0" err="1" smtClean="0"/>
              <a:t>fMRI</a:t>
            </a:r>
            <a:r>
              <a:rPr lang="en-US" sz="5400" b="1" dirty="0" smtClean="0"/>
              <a:t>)</a:t>
            </a:r>
          </a:p>
        </p:txBody>
      </p:sp>
      <p:sp>
        <p:nvSpPr>
          <p:cNvPr id="788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en-US" dirty="0" smtClean="0"/>
              <a:t>Detects changes in blood flow or metabolism associated with specific motor or sensory functions or stimuli</a:t>
            </a:r>
          </a:p>
          <a:p>
            <a:r>
              <a:rPr lang="en-US" dirty="0" smtClean="0"/>
              <a:t>Performed by scanning specific areas of the brain/spine while:   </a:t>
            </a:r>
          </a:p>
          <a:p>
            <a:r>
              <a:rPr lang="en-US" dirty="0" smtClean="0"/>
              <a:t>a) the subject performs a certain motor task  or  </a:t>
            </a:r>
          </a:p>
          <a:p>
            <a:r>
              <a:rPr lang="en-US" dirty="0" smtClean="0"/>
              <a:t>b) exposing the subject to certain external/internal stimuli</a:t>
            </a:r>
            <a:endParaRPr lang="en-US" dirty="0" smtClean="0">
              <a:solidFill>
                <a:srgbClr val="00F2E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smtClean="0"/>
              <a:t>fMRI cont’d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Subjects are scanned at rest and then during exercise or exposure to various stimuli</a:t>
            </a:r>
          </a:p>
          <a:p>
            <a:r>
              <a:rPr lang="en-US" smtClean="0"/>
              <a:t>The two conditions are subtracted to reveal areas of brain activation</a:t>
            </a:r>
          </a:p>
          <a:p>
            <a:r>
              <a:rPr lang="en-US" smtClean="0"/>
              <a:t>Areas of activation will have increased levels of blood flow and are therefore detectable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-134938" y="2743200"/>
            <a:ext cx="9278938" cy="3733800"/>
            <a:chOff x="-85" y="1680"/>
            <a:chExt cx="5845" cy="2352"/>
          </a:xfrm>
        </p:grpSpPr>
        <p:pic>
          <p:nvPicPr>
            <p:cNvPr id="3" name="Picture 102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" y="2340"/>
              <a:ext cx="2256" cy="1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Text Box 1028"/>
            <p:cNvSpPr txBox="1">
              <a:spLocks noChangeArrowheads="1"/>
            </p:cNvSpPr>
            <p:nvPr/>
          </p:nvSpPr>
          <p:spPr bwMode="auto">
            <a:xfrm>
              <a:off x="1718" y="2878"/>
              <a:ext cx="13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/>
                <a:t>x 80,000 = </a:t>
              </a:r>
              <a:endParaRPr lang="en-CA" altLang="en-US" sz="3200"/>
            </a:p>
          </p:txBody>
        </p:sp>
        <p:sp>
          <p:nvSpPr>
            <p:cNvPr id="5" name="Rectangle 1029"/>
            <p:cNvSpPr>
              <a:spLocks noChangeArrowheads="1"/>
            </p:cNvSpPr>
            <p:nvPr/>
          </p:nvSpPr>
          <p:spPr bwMode="auto">
            <a:xfrm>
              <a:off x="-85" y="1680"/>
              <a:ext cx="584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lvl="1"/>
              <a:r>
                <a:rPr lang="en-US" sz="2800" dirty="0"/>
                <a:t>4 Tesla = 4 x 10,000 </a:t>
              </a:r>
              <a:r>
                <a:rPr lang="en-US" sz="2800" dirty="0">
                  <a:sym typeface="Symbol" panose="05050102010706020507" pitchFamily="18" charset="2"/>
                </a:rPr>
                <a:t> 0.5 = 80,000X Earth’s magnetic field</a:t>
              </a:r>
            </a:p>
          </p:txBody>
        </p:sp>
        <p:sp>
          <p:nvSpPr>
            <p:cNvPr id="6" name="Text Box 1030"/>
            <p:cNvSpPr txBox="1">
              <a:spLocks noChangeArrowheads="1"/>
            </p:cNvSpPr>
            <p:nvPr/>
          </p:nvSpPr>
          <p:spPr bwMode="auto">
            <a:xfrm>
              <a:off x="3792" y="2100"/>
              <a:ext cx="138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i="1"/>
                <a:t>Robarts Research Institute 4T</a:t>
              </a:r>
              <a:endParaRPr lang="en-CA" altLang="en-US" sz="1200" i="1"/>
            </a:p>
          </p:txBody>
        </p:sp>
      </p:grpSp>
      <p:sp>
        <p:nvSpPr>
          <p:cNvPr id="7" name="Rectangle 1031"/>
          <p:cNvSpPr txBox="1">
            <a:spLocks noChangeArrowheads="1"/>
          </p:cNvSpPr>
          <p:nvPr/>
        </p:nvSpPr>
        <p:spPr>
          <a:xfrm>
            <a:off x="762000" y="92075"/>
            <a:ext cx="7772400" cy="5794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Comparison between Earth’s </a:t>
            </a:r>
            <a:r>
              <a:rPr kumimoji="1" lang="en-US" alt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magentic</a:t>
            </a:r>
            <a:r>
              <a:rPr kumimoji="1" lang="en-US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field and</a:t>
            </a:r>
            <a:r>
              <a:rPr kumimoji="1" lang="en-US" altLang="en-US" sz="32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1" lang="en-US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Big Magnet</a:t>
            </a:r>
            <a:endParaRPr kumimoji="1" lang="en-CA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 Box 1032"/>
          <p:cNvSpPr txBox="1">
            <a:spLocks noChangeArrowheads="1"/>
          </p:cNvSpPr>
          <p:nvPr/>
        </p:nvSpPr>
        <p:spPr bwMode="auto">
          <a:xfrm>
            <a:off x="381000" y="990600"/>
            <a:ext cx="822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dirty="0"/>
              <a:t>Very strong</a:t>
            </a:r>
          </a:p>
        </p:txBody>
      </p:sp>
      <p:sp>
        <p:nvSpPr>
          <p:cNvPr id="9" name="Rectangle 1033"/>
          <p:cNvSpPr>
            <a:spLocks noChangeArrowheads="1"/>
          </p:cNvSpPr>
          <p:nvPr/>
        </p:nvSpPr>
        <p:spPr bwMode="auto">
          <a:xfrm>
            <a:off x="2438400" y="3124200"/>
            <a:ext cx="182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sym typeface="Symbol" panose="05050102010706020507" pitchFamily="18" charset="2"/>
              </a:rPr>
              <a:t>Continuously on</a:t>
            </a:r>
          </a:p>
        </p:txBody>
      </p:sp>
      <p:grpSp>
        <p:nvGrpSpPr>
          <p:cNvPr id="10" name="Group 1034"/>
          <p:cNvGrpSpPr>
            <a:grpSpLocks/>
          </p:cNvGrpSpPr>
          <p:nvPr/>
        </p:nvGrpSpPr>
        <p:grpSpPr bwMode="auto">
          <a:xfrm>
            <a:off x="381000" y="1447800"/>
            <a:ext cx="7162800" cy="4953000"/>
            <a:chOff x="240" y="912"/>
            <a:chExt cx="4512" cy="3120"/>
          </a:xfrm>
        </p:grpSpPr>
        <p:sp>
          <p:nvSpPr>
            <p:cNvPr id="11" name="Text Box 1035"/>
            <p:cNvSpPr txBox="1">
              <a:spLocks noChangeArrowheads="1"/>
            </p:cNvSpPr>
            <p:nvPr/>
          </p:nvSpPr>
          <p:spPr bwMode="auto">
            <a:xfrm>
              <a:off x="528" y="3888"/>
              <a:ext cx="1056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00" i="1"/>
                <a:t>Source: </a:t>
              </a:r>
              <a:r>
                <a:rPr lang="en-US" sz="900" i="1">
                  <a:hlinkClick r:id="rId3"/>
                </a:rPr>
                <a:t>www.spacedaily.com</a:t>
              </a:r>
              <a:endParaRPr lang="en-CA" altLang="en-US" sz="900" i="1"/>
            </a:p>
          </p:txBody>
        </p:sp>
        <p:pic>
          <p:nvPicPr>
            <p:cNvPr id="12" name="Picture 103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2448"/>
              <a:ext cx="1440" cy="158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Rectangle 1037"/>
            <p:cNvSpPr>
              <a:spLocks noChangeArrowheads="1"/>
            </p:cNvSpPr>
            <p:nvPr/>
          </p:nvSpPr>
          <p:spPr bwMode="auto">
            <a:xfrm>
              <a:off x="1056" y="912"/>
              <a:ext cx="3696" cy="7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lvl="1">
                <a:spcBef>
                  <a:spcPct val="50000"/>
                </a:spcBef>
              </a:pPr>
              <a:r>
                <a:rPr lang="en-US" sz="2800" dirty="0"/>
                <a:t>1 Tesla (T) = 10,000 Gauss</a:t>
              </a:r>
            </a:p>
            <a:p>
              <a:pPr lvl="1">
                <a:spcBef>
                  <a:spcPct val="50000"/>
                </a:spcBef>
              </a:pPr>
              <a:r>
                <a:rPr lang="en-US" sz="2800" dirty="0"/>
                <a:t>Earth’s magnetic field = 0.5 Gauss</a:t>
              </a:r>
            </a:p>
          </p:txBody>
        </p:sp>
      </p:grpSp>
      <p:grpSp>
        <p:nvGrpSpPr>
          <p:cNvPr id="14" name="Group 1038"/>
          <p:cNvGrpSpPr>
            <a:grpSpLocks/>
          </p:cNvGrpSpPr>
          <p:nvPr/>
        </p:nvGrpSpPr>
        <p:grpSpPr bwMode="auto">
          <a:xfrm>
            <a:off x="4267200" y="3124200"/>
            <a:ext cx="4114800" cy="2038350"/>
            <a:chOff x="2688" y="1968"/>
            <a:chExt cx="2592" cy="1284"/>
          </a:xfrm>
        </p:grpSpPr>
        <p:sp>
          <p:nvSpPr>
            <p:cNvPr id="15" name="Rectangle 1039"/>
            <p:cNvSpPr>
              <a:spLocks noChangeArrowheads="1"/>
            </p:cNvSpPr>
            <p:nvPr/>
          </p:nvSpPr>
          <p:spPr bwMode="auto">
            <a:xfrm>
              <a:off x="2688" y="1968"/>
              <a:ext cx="10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/>
                <a:t>Main field = B</a:t>
              </a:r>
              <a:r>
                <a:rPr lang="en-US" sz="1800" baseline="-25000" dirty="0"/>
                <a:t>0 </a:t>
              </a:r>
            </a:p>
          </p:txBody>
        </p:sp>
        <p:grpSp>
          <p:nvGrpSpPr>
            <p:cNvPr id="16" name="Group 1040"/>
            <p:cNvGrpSpPr>
              <a:grpSpLocks/>
            </p:cNvGrpSpPr>
            <p:nvPr/>
          </p:nvGrpSpPr>
          <p:grpSpPr bwMode="auto">
            <a:xfrm>
              <a:off x="4128" y="2772"/>
              <a:ext cx="1152" cy="480"/>
              <a:chOff x="4128" y="2772"/>
              <a:chExt cx="1152" cy="480"/>
            </a:xfrm>
          </p:grpSpPr>
          <p:sp>
            <p:nvSpPr>
              <p:cNvPr id="17" name="Line 1041"/>
              <p:cNvSpPr>
                <a:spLocks noChangeShapeType="1"/>
              </p:cNvSpPr>
              <p:nvPr/>
            </p:nvSpPr>
            <p:spPr bwMode="auto">
              <a:xfrm flipH="1" flipV="1">
                <a:off x="4128" y="3012"/>
                <a:ext cx="1152" cy="240"/>
              </a:xfrm>
              <a:prstGeom prst="line">
                <a:avLst/>
              </a:prstGeom>
              <a:noFill/>
              <a:ln w="63500">
                <a:solidFill>
                  <a:schemeClr val="bg1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" name="Text Box 1042"/>
              <p:cNvSpPr txBox="1">
                <a:spLocks noChangeArrowheads="1"/>
              </p:cNvSpPr>
              <p:nvPr/>
            </p:nvSpPr>
            <p:spPr bwMode="auto">
              <a:xfrm>
                <a:off x="4752" y="2772"/>
                <a:ext cx="380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000000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3200">
                    <a:solidFill>
                      <a:schemeClr val="bg1"/>
                    </a:solidFill>
                  </a:rPr>
                  <a:t>B</a:t>
                </a:r>
                <a:r>
                  <a:rPr lang="en-US" sz="3200" baseline="-25000">
                    <a:solidFill>
                      <a:schemeClr val="bg1"/>
                    </a:solidFill>
                  </a:rPr>
                  <a:t>0</a:t>
                </a:r>
                <a:endParaRPr lang="en-CA" altLang="en-US" sz="3200" baseline="-25000">
                  <a:solidFill>
                    <a:schemeClr val="bg1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smtClean="0"/>
              <a:t>fMRI cont’d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Mapping of the brain’s motor and sensory areas </a:t>
            </a:r>
          </a:p>
          <a:p>
            <a:r>
              <a:rPr lang="en-US" smtClean="0"/>
              <a:t>Delineating primary cortical areas prior to surgery on patients with tumours (to avoid paralysis when operating on tumours in dangerous locations)</a:t>
            </a:r>
          </a:p>
          <a:p>
            <a:r>
              <a:rPr lang="en-US" smtClean="0"/>
              <a:t>Assessment of brain function following injury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6" name="Picture 2" descr="FMRI SCAN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581400"/>
            <a:ext cx="4762500" cy="2971801"/>
          </a:xfrm>
          <a:prstGeom prst="rect">
            <a:avLst/>
          </a:prstGeom>
          <a:noFill/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381000"/>
            <a:ext cx="7772400" cy="16002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Functional MRI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technology to detect changes in cerebral blood flow. When blood flow to a particular brain region is increased, it suggests brain activity in this area has increased. Thus, </a:t>
            </a:r>
            <a:r>
              <a:rPr lang="en-US" sz="2800" dirty="0" err="1" smtClean="0"/>
              <a:t>fMRI</a:t>
            </a:r>
            <a:r>
              <a:rPr lang="en-US" sz="2800" dirty="0" smtClean="0"/>
              <a:t> can allow investigators to see what areas of the brain are active when an individual engages in a particular task.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r>
              <a:rPr lang="en-US" b="1" smtClean="0"/>
              <a:t>MANY OTHER WORKS IN PROGRESS…</a:t>
            </a:r>
            <a:endParaRPr lang="en-CA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r>
              <a:rPr lang="en-US" sz="6000" b="1" dirty="0" smtClean="0"/>
              <a:t>END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4582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4000" b="1" dirty="0"/>
          </a:p>
          <a:p>
            <a:pPr algn="ctr"/>
            <a:r>
              <a:rPr lang="en-US" sz="4000" b="1" dirty="0" smtClean="0"/>
              <a:t>Refrigerator door magnet </a:t>
            </a:r>
            <a:r>
              <a:rPr lang="en-US" sz="4000" b="1" dirty="0"/>
              <a:t>- 150-250 G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000" b="1" dirty="0">
                <a:solidFill>
                  <a:schemeClr val="tx2"/>
                </a:solidFill>
              </a:rPr>
              <a:t>10,000 Gauss = 1Tesla</a:t>
            </a:r>
            <a:endParaRPr lang="en-US" sz="4000" b="1" dirty="0"/>
          </a:p>
          <a:p>
            <a:pPr algn="ctr"/>
            <a:endParaRPr lang="en-US" sz="4000" b="1" dirty="0"/>
          </a:p>
          <a:p>
            <a:pPr algn="ctr"/>
            <a:r>
              <a:rPr lang="en-US" sz="4000" b="1" dirty="0">
                <a:solidFill>
                  <a:schemeClr val="tx2"/>
                </a:solidFill>
              </a:rPr>
              <a:t>MRI - 0.2T - </a:t>
            </a:r>
            <a:r>
              <a:rPr lang="en-US" sz="4000" b="1" dirty="0" smtClean="0">
                <a:solidFill>
                  <a:schemeClr val="tx2"/>
                </a:solidFill>
              </a:rPr>
              <a:t>1.5T, 3 T, 4T</a:t>
            </a:r>
            <a:endParaRPr lang="en-US" sz="4000" b="1" dirty="0"/>
          </a:p>
          <a:p>
            <a:pPr algn="ctr"/>
            <a:r>
              <a:rPr lang="en-US" sz="4000" b="1" dirty="0">
                <a:sym typeface="Symbol" pitchFamily="18" charset="2"/>
              </a:rPr>
              <a:t> 100x stronger that fridge magnet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smtClean="0"/>
              <a:t>The strong magnetic field of the magnet can turn the following into dangerous projectiles:</a:t>
            </a:r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514600"/>
            <a:ext cx="3810000" cy="41148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kumimoji="0" lang="en-US" sz="3200" b="1" dirty="0" smtClean="0"/>
              <a:t>coins</a:t>
            </a:r>
          </a:p>
          <a:p>
            <a:pPr>
              <a:spcBef>
                <a:spcPct val="0"/>
              </a:spcBef>
            </a:pPr>
            <a:r>
              <a:rPr kumimoji="0" lang="en-US" sz="3200" b="1" dirty="0" smtClean="0"/>
              <a:t>scissors</a:t>
            </a:r>
          </a:p>
          <a:p>
            <a:pPr>
              <a:spcBef>
                <a:spcPct val="0"/>
              </a:spcBef>
            </a:pPr>
            <a:r>
              <a:rPr kumimoji="0" lang="en-US" sz="3200" b="1" dirty="0" smtClean="0"/>
              <a:t>trauma </a:t>
            </a:r>
            <a:r>
              <a:rPr kumimoji="0" lang="en-US" sz="3200" b="1" dirty="0" smtClean="0"/>
              <a:t>boards</a:t>
            </a:r>
            <a:endParaRPr kumimoji="0" lang="en-US" sz="3200" b="1" dirty="0" smtClean="0"/>
          </a:p>
          <a:p>
            <a:pPr>
              <a:spcBef>
                <a:spcPct val="0"/>
              </a:spcBef>
            </a:pPr>
            <a:r>
              <a:rPr kumimoji="0" lang="en-US" sz="3200" b="1" dirty="0" smtClean="0"/>
              <a:t>safety pins</a:t>
            </a:r>
            <a:endParaRPr kumimoji="0" lang="en-CA" sz="3200" b="1" dirty="0" smtClean="0"/>
          </a:p>
        </p:txBody>
      </p:sp>
      <p:sp>
        <p:nvSpPr>
          <p:cNvPr id="50180" name="Text Box 9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514600"/>
            <a:ext cx="3810000" cy="4114800"/>
          </a:xfrm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kumimoji="0" lang="en-US" sz="3200" b="1" dirty="0" smtClean="0"/>
              <a:t>wheelchairs</a:t>
            </a:r>
          </a:p>
          <a:p>
            <a:pPr>
              <a:spcBef>
                <a:spcPct val="0"/>
              </a:spcBef>
            </a:pPr>
            <a:r>
              <a:rPr kumimoji="0" lang="en-US" sz="3200" b="1" dirty="0" smtClean="0"/>
              <a:t>oxygen tanks</a:t>
            </a:r>
          </a:p>
          <a:p>
            <a:pPr>
              <a:spcBef>
                <a:spcPct val="0"/>
              </a:spcBef>
            </a:pPr>
            <a:r>
              <a:rPr kumimoji="0" lang="en-US" sz="3200" b="1" dirty="0" smtClean="0"/>
              <a:t>I.V. poles</a:t>
            </a:r>
          </a:p>
          <a:p>
            <a:pPr>
              <a:spcBef>
                <a:spcPct val="0"/>
              </a:spcBef>
            </a:pPr>
            <a:r>
              <a:rPr kumimoji="0" lang="en-US" sz="3200" b="1" dirty="0" smtClean="0"/>
              <a:t>I.D. tags</a:t>
            </a:r>
          </a:p>
          <a:p>
            <a:pPr>
              <a:spcBef>
                <a:spcPct val="0"/>
              </a:spcBef>
            </a:pPr>
            <a:r>
              <a:rPr kumimoji="0" lang="en-US" sz="3200" b="1" dirty="0" smtClean="0"/>
              <a:t>keys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/>
          <p:cNvSpPr txBox="1">
            <a:spLocks noChangeArrowheads="1"/>
          </p:cNvSpPr>
          <p:nvPr/>
        </p:nvSpPr>
        <p:spPr>
          <a:xfrm>
            <a:off x="762000" y="92075"/>
            <a:ext cx="7772400" cy="5794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32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Magnet Safety</a:t>
            </a:r>
            <a:endParaRPr kumimoji="1" lang="en-CA" altLang="en-US" sz="3200" b="1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Box 1032"/>
          <p:cNvSpPr txBox="1">
            <a:spLocks noChangeArrowheads="1"/>
          </p:cNvSpPr>
          <p:nvPr/>
        </p:nvSpPr>
        <p:spPr bwMode="auto">
          <a:xfrm>
            <a:off x="381000" y="533400"/>
            <a:ext cx="8229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dirty="0"/>
              <a:t>The whopping strength of the magnet makes safety </a:t>
            </a:r>
            <a:r>
              <a:rPr lang="en-US" sz="2800" dirty="0">
                <a:solidFill>
                  <a:schemeClr val="tx2"/>
                </a:solidFill>
              </a:rPr>
              <a:t>essential</a:t>
            </a:r>
            <a:r>
              <a:rPr lang="en-US" sz="2800" dirty="0" smtClean="0"/>
              <a:t>. Things </a:t>
            </a:r>
            <a:r>
              <a:rPr lang="en-US" sz="2800" dirty="0"/>
              <a:t>fly – Even big things!</a:t>
            </a:r>
          </a:p>
        </p:txBody>
      </p:sp>
      <p:sp>
        <p:nvSpPr>
          <p:cNvPr id="7" name="Rectangle 1046"/>
          <p:cNvSpPr>
            <a:spLocks noChangeArrowheads="1"/>
          </p:cNvSpPr>
          <p:nvPr/>
        </p:nvSpPr>
        <p:spPr bwMode="auto">
          <a:xfrm>
            <a:off x="2132013" y="1063625"/>
            <a:ext cx="2057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8" name="Picture 3" descr="Buffer_In_Bore2_sm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3228765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wheelchai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7104"/>
          <a:stretch>
            <a:fillRect/>
          </a:stretch>
        </p:blipFill>
        <p:spPr bwMode="auto">
          <a:xfrm>
            <a:off x="4876800" y="1447800"/>
            <a:ext cx="2721768" cy="246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Safety-chair in magne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4253" b="7764"/>
          <a:stretch>
            <a:fillRect/>
          </a:stretch>
        </p:blipFill>
        <p:spPr bwMode="auto">
          <a:xfrm>
            <a:off x="685800" y="4192558"/>
            <a:ext cx="3124200" cy="2665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4520"/>
          <a:stretch>
            <a:fillRect/>
          </a:stretch>
        </p:blipFill>
        <p:spPr bwMode="auto">
          <a:xfrm>
            <a:off x="5181600" y="4343400"/>
            <a:ext cx="2218585" cy="229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174506"/>
            <a:ext cx="7772400" cy="5794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Subject Safety</a:t>
            </a:r>
            <a:endParaRPr kumimoji="1" lang="en-CA" altLang="en-US" sz="4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04800" y="914400"/>
            <a:ext cx="8229600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3200" dirty="0"/>
              <a:t>Anyone going near the magnet – </a:t>
            </a:r>
            <a:r>
              <a:rPr lang="en-US" sz="3200" dirty="0" smtClean="0"/>
              <a:t>patients</a:t>
            </a:r>
            <a:r>
              <a:rPr lang="en-US" sz="3200" dirty="0"/>
              <a:t>, staff and visitors – must be thoroughly screened:</a:t>
            </a:r>
          </a:p>
          <a:p>
            <a:pPr algn="l"/>
            <a:endParaRPr lang="en-US" sz="3200" dirty="0"/>
          </a:p>
          <a:p>
            <a:pPr algn="l"/>
            <a:r>
              <a:rPr lang="en-US" sz="3200" dirty="0" smtClean="0"/>
              <a:t>Patients </a:t>
            </a:r>
            <a:r>
              <a:rPr lang="en-US" sz="3200" dirty="0"/>
              <a:t>must have </a:t>
            </a:r>
            <a:r>
              <a:rPr lang="en-US" sz="3200" dirty="0">
                <a:solidFill>
                  <a:schemeClr val="tx2"/>
                </a:solidFill>
              </a:rPr>
              <a:t>no metal in their bodies</a:t>
            </a:r>
            <a:r>
              <a:rPr lang="en-US" sz="3200" dirty="0"/>
              <a:t>:</a:t>
            </a:r>
          </a:p>
          <a:p>
            <a:pPr algn="l">
              <a:buFontTx/>
              <a:buChar char="•"/>
            </a:pPr>
            <a:r>
              <a:rPr lang="en-US" sz="3200" dirty="0"/>
              <a:t> pacemaker</a:t>
            </a:r>
          </a:p>
          <a:p>
            <a:pPr algn="l">
              <a:buFontTx/>
              <a:buChar char="•"/>
            </a:pPr>
            <a:r>
              <a:rPr lang="en-US" sz="3200" dirty="0"/>
              <a:t> aneurysm clips</a:t>
            </a:r>
          </a:p>
          <a:p>
            <a:pPr algn="l">
              <a:buFontTx/>
              <a:buChar char="•"/>
            </a:pPr>
            <a:r>
              <a:rPr lang="en-US" sz="3200" dirty="0"/>
              <a:t> metal implants (e.g., cochlear implants)</a:t>
            </a:r>
          </a:p>
          <a:p>
            <a:pPr algn="l">
              <a:buFontTx/>
              <a:buChar char="•"/>
            </a:pPr>
            <a:r>
              <a:rPr lang="en-US" sz="3200" dirty="0"/>
              <a:t> </a:t>
            </a:r>
            <a:r>
              <a:rPr lang="en-US" sz="3200" dirty="0" err="1"/>
              <a:t>interuterine</a:t>
            </a:r>
            <a:r>
              <a:rPr lang="en-US" sz="3200" dirty="0"/>
              <a:t> devices (IUDs)</a:t>
            </a:r>
          </a:p>
          <a:p>
            <a:pPr algn="l">
              <a:buFontTx/>
              <a:buChar char="•"/>
            </a:pPr>
            <a:r>
              <a:rPr lang="en-US" sz="3200" dirty="0"/>
              <a:t> some dental work (fillings okay)</a:t>
            </a:r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sz="1800" dirty="0"/>
          </a:p>
          <a:p>
            <a:pPr algn="l"/>
            <a:endParaRPr lang="en-US" sz="1800" dirty="0"/>
          </a:p>
          <a:p>
            <a:endParaRPr lang="en-US" sz="1800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132013" y="1063625"/>
            <a:ext cx="20574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3400"/>
            <a:ext cx="8001000" cy="4114800"/>
          </a:xfrm>
        </p:spPr>
        <p:txBody>
          <a:bodyPr/>
          <a:lstStyle/>
          <a:p>
            <a:r>
              <a:rPr lang="en-US" dirty="0" smtClean="0"/>
              <a:t>Patients must </a:t>
            </a:r>
            <a:r>
              <a:rPr lang="en-US" dirty="0" smtClean="0">
                <a:solidFill>
                  <a:schemeClr val="tx2"/>
                </a:solidFill>
              </a:rPr>
              <a:t>remove metal from their bodies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jewellery</a:t>
            </a:r>
            <a:r>
              <a:rPr lang="en-US" dirty="0" smtClean="0"/>
              <a:t>, watch, piercings</a:t>
            </a:r>
          </a:p>
          <a:p>
            <a:r>
              <a:rPr lang="en-US" dirty="0" smtClean="0"/>
              <a:t> coins, etc.</a:t>
            </a:r>
          </a:p>
          <a:p>
            <a:r>
              <a:rPr lang="en-US" dirty="0" smtClean="0"/>
              <a:t> wallet</a:t>
            </a:r>
          </a:p>
          <a:p>
            <a:r>
              <a:rPr lang="en-US" dirty="0" smtClean="0"/>
              <a:t> any metal that may distort the field (e.g., underwire bra)</a:t>
            </a:r>
          </a:p>
          <a:p>
            <a:endParaRPr lang="en-US" dirty="0" smtClean="0"/>
          </a:p>
          <a:p>
            <a:r>
              <a:rPr lang="en-US" dirty="0" smtClean="0"/>
              <a:t>Patients must be given </a:t>
            </a:r>
            <a:r>
              <a:rPr lang="en-US" dirty="0" smtClean="0">
                <a:solidFill>
                  <a:schemeClr val="tx2"/>
                </a:solidFill>
              </a:rPr>
              <a:t>ear plugs</a:t>
            </a:r>
            <a:r>
              <a:rPr lang="en-US" dirty="0" smtClean="0"/>
              <a:t> (acoustic noise can reach 120 dB)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bbons">
  <a:themeElements>
    <a:clrScheme name="Ribbons 4">
      <a:dk1>
        <a:srgbClr val="000022"/>
      </a:dk1>
      <a:lt1>
        <a:srgbClr val="FFFFFF"/>
      </a:lt1>
      <a:dk2>
        <a:srgbClr val="000066"/>
      </a:dk2>
      <a:lt2>
        <a:srgbClr val="FFCC00"/>
      </a:lt2>
      <a:accent1>
        <a:srgbClr val="666699"/>
      </a:accent1>
      <a:accent2>
        <a:srgbClr val="000048"/>
      </a:accent2>
      <a:accent3>
        <a:srgbClr val="AAAAB8"/>
      </a:accent3>
      <a:accent4>
        <a:srgbClr val="DADADA"/>
      </a:accent4>
      <a:accent5>
        <a:srgbClr val="B8B8CA"/>
      </a:accent5>
      <a:accent6>
        <a:srgbClr val="000040"/>
      </a:accent6>
      <a:hlink>
        <a:srgbClr val="9999FF"/>
      </a:hlink>
      <a:folHlink>
        <a:srgbClr val="000099"/>
      </a:folHlink>
    </a:clrScheme>
    <a:fontScheme name="Ribbo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ibbon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2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3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4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5">
        <a:dk1>
          <a:srgbClr val="663300"/>
        </a:dk1>
        <a:lt1>
          <a:srgbClr val="FFFFFF"/>
        </a:lt1>
        <a:dk2>
          <a:srgbClr val="000000"/>
        </a:dk2>
        <a:lt2>
          <a:srgbClr val="FFFF99"/>
        </a:lt2>
        <a:accent1>
          <a:srgbClr val="FFCC66"/>
        </a:accent1>
        <a:accent2>
          <a:srgbClr val="FFFFCC"/>
        </a:accent2>
        <a:accent3>
          <a:srgbClr val="FFFFFF"/>
        </a:accent3>
        <a:accent4>
          <a:srgbClr val="562A00"/>
        </a:accent4>
        <a:accent5>
          <a:srgbClr val="FFE2B8"/>
        </a:accent5>
        <a:accent6>
          <a:srgbClr val="E7E7B9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3303</TotalTime>
  <Words>991</Words>
  <Application>Microsoft Office PowerPoint</Application>
  <PresentationFormat>On-screen Show (4:3)</PresentationFormat>
  <Paragraphs>208</Paragraphs>
  <Slides>43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Ribbons</vt:lpstr>
      <vt:lpstr>Introduction to Magnetic Resonance        Imaging - part 2</vt:lpstr>
      <vt:lpstr>MRI Safety</vt:lpstr>
      <vt:lpstr>The Superconductive Magnet</vt:lpstr>
      <vt:lpstr>Slide 4</vt:lpstr>
      <vt:lpstr>Slide 5</vt:lpstr>
      <vt:lpstr>The strong magnetic field of the magnet can turn the following into dangerous projectiles:</vt:lpstr>
      <vt:lpstr>Slide 7</vt:lpstr>
      <vt:lpstr>Slide 8</vt:lpstr>
      <vt:lpstr>Slide 9</vt:lpstr>
      <vt:lpstr>Patient wearing some metallic objects may produce image artefacts </vt:lpstr>
      <vt:lpstr>The changing magnetic fields can do damage to:</vt:lpstr>
      <vt:lpstr>The following are (usually*) okay:</vt:lpstr>
      <vt:lpstr>APPLICATIONS</vt:lpstr>
      <vt:lpstr>Advantages of MRI</vt:lpstr>
      <vt:lpstr>Disadvantages of MRI</vt:lpstr>
      <vt:lpstr>Angiographic techniques</vt:lpstr>
      <vt:lpstr>Angiographic techniques</vt:lpstr>
      <vt:lpstr>Renal MRA</vt:lpstr>
      <vt:lpstr>Contrast media – Gadolinium compounds</vt:lpstr>
      <vt:lpstr>BRAIN</vt:lpstr>
      <vt:lpstr>BRAIN (cont’d)</vt:lpstr>
      <vt:lpstr>Axial T2 Weighted Brain</vt:lpstr>
      <vt:lpstr>SPINE</vt:lpstr>
      <vt:lpstr>SPINE (cont’d)</vt:lpstr>
      <vt:lpstr>SPINE T2 Weighted Sagittal</vt:lpstr>
      <vt:lpstr>Musculoskeltal (shoulder, knee, ankle, wrist, elbow, TMJ)</vt:lpstr>
      <vt:lpstr>Shoulder</vt:lpstr>
      <vt:lpstr>KNEE</vt:lpstr>
      <vt:lpstr>Abdominal/Pelvic</vt:lpstr>
      <vt:lpstr>Abdominal imaging</vt:lpstr>
      <vt:lpstr>MRCP</vt:lpstr>
      <vt:lpstr>Fetal breath-hold image</vt:lpstr>
      <vt:lpstr>Fetal Encephalocele</vt:lpstr>
      <vt:lpstr>Cardiac</vt:lpstr>
      <vt:lpstr>MR Spectroscopy (MRS)</vt:lpstr>
      <vt:lpstr>Slide 36</vt:lpstr>
      <vt:lpstr>MRS Current Applications</vt:lpstr>
      <vt:lpstr>Functional MRI (fMRI)</vt:lpstr>
      <vt:lpstr>fMRI cont’d</vt:lpstr>
      <vt:lpstr>fMRI cont’d</vt:lpstr>
      <vt:lpstr>Slide 41</vt:lpstr>
      <vt:lpstr>MANY OTHER WORKS IN PROGRESS…</vt:lpstr>
      <vt:lpstr>END</vt:lpstr>
    </vt:vector>
  </TitlesOfParts>
  <Company>Health Sciences Centre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MAGNETIC RESONANCE IMAGING</dc:title>
  <dc:creator>Corinne Leblanc</dc:creator>
  <cp:lastModifiedBy>ACER</cp:lastModifiedBy>
  <cp:revision>100</cp:revision>
  <dcterms:created xsi:type="dcterms:W3CDTF">2000-09-13T16:34:42Z</dcterms:created>
  <dcterms:modified xsi:type="dcterms:W3CDTF">2021-07-07T09:04:36Z</dcterms:modified>
</cp:coreProperties>
</file>