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5"/>
  </p:notesMasterIdLst>
  <p:sldIdLst>
    <p:sldId id="256" r:id="rId2"/>
    <p:sldId id="257" r:id="rId3"/>
    <p:sldId id="258" r:id="rId4"/>
    <p:sldId id="259" r:id="rId5"/>
    <p:sldId id="260" r:id="rId6"/>
    <p:sldId id="261" r:id="rId7"/>
    <p:sldId id="293" r:id="rId8"/>
    <p:sldId id="262" r:id="rId9"/>
    <p:sldId id="282" r:id="rId10"/>
    <p:sldId id="283" r:id="rId11"/>
    <p:sldId id="263" r:id="rId12"/>
    <p:sldId id="290" r:id="rId13"/>
    <p:sldId id="264" r:id="rId14"/>
    <p:sldId id="284" r:id="rId15"/>
    <p:sldId id="291" r:id="rId16"/>
    <p:sldId id="265" r:id="rId17"/>
    <p:sldId id="266" r:id="rId18"/>
    <p:sldId id="267" r:id="rId19"/>
    <p:sldId id="285" r:id="rId20"/>
    <p:sldId id="268" r:id="rId21"/>
    <p:sldId id="269" r:id="rId22"/>
    <p:sldId id="270" r:id="rId23"/>
    <p:sldId id="287" r:id="rId24"/>
    <p:sldId id="280" r:id="rId25"/>
    <p:sldId id="271" r:id="rId26"/>
    <p:sldId id="294" r:id="rId27"/>
    <p:sldId id="279" r:id="rId28"/>
    <p:sldId id="272" r:id="rId29"/>
    <p:sldId id="273" r:id="rId30"/>
    <p:sldId id="274" r:id="rId31"/>
    <p:sldId id="275" r:id="rId32"/>
    <p:sldId id="276" r:id="rId33"/>
    <p:sldId id="277" r:id="rId34"/>
    <p:sldId id="278" r:id="rId35"/>
    <p:sldId id="289" r:id="rId36"/>
    <p:sldId id="299" r:id="rId37"/>
    <p:sldId id="288" r:id="rId38"/>
    <p:sldId id="292" r:id="rId39"/>
    <p:sldId id="281" r:id="rId40"/>
    <p:sldId id="296" r:id="rId41"/>
    <p:sldId id="297" r:id="rId42"/>
    <p:sldId id="298" r:id="rId43"/>
    <p:sldId id="295" r:id="rId4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1050"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028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D0217067-F3D7-4247-8E5F-584D48E94820}" type="datetimeFigureOut">
              <a:rPr lang="en-US"/>
              <a:pPr>
                <a:defRPr/>
              </a:pPr>
              <a:t>11/5/2011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AC7F495E-A149-4F78-AD27-2D8721EB9124}" type="slidenum">
              <a:rPr lang="en-US"/>
              <a:pPr>
                <a:defRPr/>
              </a:pPr>
              <a:t>‹#›</a:t>
            </a:fld>
            <a:endParaRPr lang="en-US"/>
          </a:p>
        </p:txBody>
      </p:sp>
    </p:spTree>
    <p:extLst>
      <p:ext uri="{BB962C8B-B14F-4D97-AF65-F5344CB8AC3E}">
        <p14:creationId xmlns:p14="http://schemas.microsoft.com/office/powerpoint/2010/main" val="15466237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6FEE054-67A0-4560-81E5-DE1532F8C777}" type="slidenum">
              <a:rPr lang="en-US" smtClean="0"/>
              <a:pPr eaLnBrk="1" hangingPunct="1"/>
              <a:t>4</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4E0BAA3-E7E7-4146-82C3-CF69B271F541}" type="slidenum">
              <a:rPr lang="en-US" smtClean="0"/>
              <a:pPr eaLnBrk="1" hangingPunct="1"/>
              <a:t>37</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9E48E819-086F-43B4-AB97-33FC996CD5E0}" type="slidenum">
              <a:rPr lang="en-US"/>
              <a:pPr>
                <a:defRPr/>
              </a:pPr>
              <a:t>‹#›</a:t>
            </a:fld>
            <a:endParaRPr lang="en-US"/>
          </a:p>
        </p:txBody>
      </p:sp>
    </p:spTree>
    <p:extLst>
      <p:ext uri="{BB962C8B-B14F-4D97-AF65-F5344CB8AC3E}">
        <p14:creationId xmlns:p14="http://schemas.microsoft.com/office/powerpoint/2010/main" val="3515543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2DA21631-705E-4FA0-A56F-E9BA3CF12E70}" type="slidenum">
              <a:rPr lang="en-US"/>
              <a:pPr>
                <a:defRPr/>
              </a:pPr>
              <a:t>‹#›</a:t>
            </a:fld>
            <a:endParaRPr lang="en-US"/>
          </a:p>
        </p:txBody>
      </p:sp>
    </p:spTree>
    <p:extLst>
      <p:ext uri="{BB962C8B-B14F-4D97-AF65-F5344CB8AC3E}">
        <p14:creationId xmlns:p14="http://schemas.microsoft.com/office/powerpoint/2010/main" val="2009940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CBF085EA-F577-450C-B6DC-77072A1AC898}" type="slidenum">
              <a:rPr lang="en-US"/>
              <a:pPr>
                <a:defRPr/>
              </a:pPr>
              <a:t>‹#›</a:t>
            </a:fld>
            <a:endParaRPr lang="en-US"/>
          </a:p>
        </p:txBody>
      </p:sp>
    </p:spTree>
    <p:extLst>
      <p:ext uri="{BB962C8B-B14F-4D97-AF65-F5344CB8AC3E}">
        <p14:creationId xmlns:p14="http://schemas.microsoft.com/office/powerpoint/2010/main" val="2497818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4E287FC4-E185-4CC6-BD7C-2A30FFFB576F}" type="slidenum">
              <a:rPr lang="en-US"/>
              <a:pPr>
                <a:defRPr/>
              </a:pPr>
              <a:t>‹#›</a:t>
            </a:fld>
            <a:endParaRPr lang="en-US"/>
          </a:p>
        </p:txBody>
      </p:sp>
    </p:spTree>
    <p:extLst>
      <p:ext uri="{BB962C8B-B14F-4D97-AF65-F5344CB8AC3E}">
        <p14:creationId xmlns:p14="http://schemas.microsoft.com/office/powerpoint/2010/main" val="204488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B24E589-99DA-44D0-83FE-2648116E7B11}" type="slidenum">
              <a:rPr lang="en-US"/>
              <a:pPr>
                <a:defRPr/>
              </a:pPr>
              <a:t>‹#›</a:t>
            </a:fld>
            <a:endParaRPr lang="en-US"/>
          </a:p>
        </p:txBody>
      </p:sp>
    </p:spTree>
    <p:extLst>
      <p:ext uri="{BB962C8B-B14F-4D97-AF65-F5344CB8AC3E}">
        <p14:creationId xmlns:p14="http://schemas.microsoft.com/office/powerpoint/2010/main" val="23245033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85E9BB3B-B7F7-4401-98FD-77EFA2E2B13D}" type="slidenum">
              <a:rPr lang="en-US"/>
              <a:pPr>
                <a:defRPr/>
              </a:pPr>
              <a:t>‹#›</a:t>
            </a:fld>
            <a:endParaRPr lang="en-US"/>
          </a:p>
        </p:txBody>
      </p:sp>
    </p:spTree>
    <p:extLst>
      <p:ext uri="{BB962C8B-B14F-4D97-AF65-F5344CB8AC3E}">
        <p14:creationId xmlns:p14="http://schemas.microsoft.com/office/powerpoint/2010/main" val="121606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799F81B5-95EF-41F5-9880-6C84CCE2CD8A}" type="slidenum">
              <a:rPr lang="en-US"/>
              <a:pPr>
                <a:defRPr/>
              </a:pPr>
              <a:t>‹#›</a:t>
            </a:fld>
            <a:endParaRPr lang="en-US"/>
          </a:p>
        </p:txBody>
      </p:sp>
    </p:spTree>
    <p:extLst>
      <p:ext uri="{BB962C8B-B14F-4D97-AF65-F5344CB8AC3E}">
        <p14:creationId xmlns:p14="http://schemas.microsoft.com/office/powerpoint/2010/main" val="1390551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8009B82A-E464-45C3-B986-9F1B390906E5}" type="slidenum">
              <a:rPr lang="en-US"/>
              <a:pPr>
                <a:defRPr/>
              </a:pPr>
              <a:t>‹#›</a:t>
            </a:fld>
            <a:endParaRPr lang="en-US"/>
          </a:p>
        </p:txBody>
      </p:sp>
    </p:spTree>
    <p:extLst>
      <p:ext uri="{BB962C8B-B14F-4D97-AF65-F5344CB8AC3E}">
        <p14:creationId xmlns:p14="http://schemas.microsoft.com/office/powerpoint/2010/main" val="234811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C0FF08B3-D543-472C-BAC1-F49DD9B1AD57}" type="slidenum">
              <a:rPr lang="en-US"/>
              <a:pPr>
                <a:defRPr/>
              </a:pPr>
              <a:t>‹#›</a:t>
            </a:fld>
            <a:endParaRPr lang="en-US"/>
          </a:p>
        </p:txBody>
      </p:sp>
    </p:spTree>
    <p:extLst>
      <p:ext uri="{BB962C8B-B14F-4D97-AF65-F5344CB8AC3E}">
        <p14:creationId xmlns:p14="http://schemas.microsoft.com/office/powerpoint/2010/main" val="158164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1A5ED1E8-7585-4733-93CB-85DBDD1F9BBB}" type="slidenum">
              <a:rPr lang="en-US"/>
              <a:pPr>
                <a:defRPr/>
              </a:pPr>
              <a:t>‹#›</a:t>
            </a:fld>
            <a:endParaRPr lang="en-US"/>
          </a:p>
        </p:txBody>
      </p:sp>
    </p:spTree>
    <p:extLst>
      <p:ext uri="{BB962C8B-B14F-4D97-AF65-F5344CB8AC3E}">
        <p14:creationId xmlns:p14="http://schemas.microsoft.com/office/powerpoint/2010/main" val="2054150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CFD0709C-EB42-4BB0-ADA8-6ABCDDE8F4E9}" type="slidenum">
              <a:rPr lang="en-US"/>
              <a:pPr>
                <a:defRPr/>
              </a:pPr>
              <a:t>‹#›</a:t>
            </a:fld>
            <a:endParaRPr lang="en-US"/>
          </a:p>
        </p:txBody>
      </p:sp>
    </p:spTree>
    <p:extLst>
      <p:ext uri="{BB962C8B-B14F-4D97-AF65-F5344CB8AC3E}">
        <p14:creationId xmlns:p14="http://schemas.microsoft.com/office/powerpoint/2010/main" val="3020556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cs typeface="+mn-cs"/>
              </a:defRPr>
            </a:lvl1pPr>
          </a:lstStyle>
          <a:p>
            <a:pPr>
              <a:defRPr/>
            </a:pPr>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cs typeface="+mn-cs"/>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cs typeface="+mn-cs"/>
              </a:defRPr>
            </a:lvl1pPr>
          </a:lstStyle>
          <a:p>
            <a:pPr>
              <a:defRPr/>
            </a:pPr>
            <a:fld id="{47B68884-D479-41A5-BB3D-DD7C5A97C225}"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9"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www.imaginis.com/heart-disease/heart-disease-resource-center"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www.imaginis.com/nuclear-medicine"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imaginis.com/xray" TargetMode="External"/><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www.imaginis.com/ultrasound/ultrasound-imaging-us"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www.imaginis.com/breastcancer/"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www.imaginis.com/ct-scan/computed-tomography-imaging-ct-scan-cat-scan"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hyperlink" Target="http://www.imaginis.com/mri-scan/magnetic-resonance-imaging-mr-mri"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hyperlink" Target="http://www.imaginis.com/nuclear-medicine/nuclear-medicine-imaging-n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www.imaginis.com/xray" TargetMode="Externa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hyperlink" Target="http://www.imaginis.com/ct-scan/computed-tomography-imaging-ct-scan-cat-scan"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hyperlink" Target="http://www.imaginis.com/angiography" TargetMode="Externa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hyperlink" Target="http://www.imaginis.com/mri-scan/magnetic-resonance-imaging-mr-mri" TargetMode="Externa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hyperlink" Target="http://www.imaginis.com/mri-scan/magnetic-resonance-imaging-mr-mri" TargetMode="Externa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www.imaginis.com/radiotherapy/cancer-treatment-with-radiation-therapy"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descr="C:\Users\Anura\Desktop\Roentge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228600"/>
            <a:ext cx="4267200" cy="641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Rectangle 2"/>
          <p:cNvSpPr>
            <a:spLocks noGrp="1" noChangeArrowheads="1"/>
          </p:cNvSpPr>
          <p:nvPr>
            <p:ph type="ctrTitle"/>
          </p:nvPr>
        </p:nvSpPr>
        <p:spPr>
          <a:xfrm>
            <a:off x="609600" y="2743200"/>
            <a:ext cx="8229600" cy="1828800"/>
          </a:xfrm>
        </p:spPr>
        <p:txBody>
          <a:bodyPr/>
          <a:lstStyle/>
          <a:p>
            <a:pPr eaLnBrk="1" fontAlgn="auto" hangingPunct="1">
              <a:spcAft>
                <a:spcPts val="0"/>
              </a:spcAft>
              <a:defRPr/>
            </a:pPr>
            <a:r>
              <a:rPr lang="en-US" dirty="0" smtClean="0">
                <a:solidFill>
                  <a:srgbClr val="FF0000"/>
                </a:solidFill>
              </a:rPr>
              <a:t>Important milestones </a:t>
            </a:r>
            <a:r>
              <a:rPr lang="en-US" dirty="0">
                <a:solidFill>
                  <a:srgbClr val="FF0000"/>
                </a:solidFill>
              </a:rPr>
              <a:t>of medical imaging</a:t>
            </a:r>
          </a:p>
        </p:txBody>
      </p:sp>
      <p:sp>
        <p:nvSpPr>
          <p:cNvPr id="3076" name="Rectangle 3"/>
          <p:cNvSpPr>
            <a:spLocks noGrp="1" noChangeArrowheads="1"/>
          </p:cNvSpPr>
          <p:nvPr>
            <p:ph type="subTitle" idx="1"/>
          </p:nvPr>
        </p:nvSpPr>
        <p:spPr>
          <a:xfrm>
            <a:off x="1295400" y="4876800"/>
            <a:ext cx="6400800" cy="1143000"/>
          </a:xfrm>
        </p:spPr>
        <p:txBody>
          <a:bodyPr/>
          <a:lstStyle/>
          <a:p>
            <a:pPr eaLnBrk="1" hangingPunct="1"/>
            <a:r>
              <a:rPr lang="en-US" smtClean="0"/>
              <a:t>Evolution after discovery of X-rays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Grp="1"/>
          </p:cNvSpPr>
          <p:nvPr>
            <p:ph type="ctrTitle"/>
          </p:nvPr>
        </p:nvSpPr>
        <p:spPr bwMode="auto">
          <a:xfrm>
            <a:off x="762000" y="2362200"/>
            <a:ext cx="7772400" cy="23622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noAutofit/>
          </a:bodyPr>
          <a:lstStyle/>
          <a:p>
            <a:pPr eaLnBrk="1" hangingPunct="1">
              <a:defRPr/>
            </a:pPr>
            <a:r>
              <a:rPr lang="en-US" sz="4400" cap="none" dirty="0" smtClean="0">
                <a:ln>
                  <a:noFill/>
                </a:ln>
                <a:solidFill>
                  <a:srgbClr val="0033CC"/>
                </a:solidFill>
                <a:effectLst>
                  <a:outerShdw blurRad="38100" dist="38100" dir="2700000" algn="tl">
                    <a:srgbClr val="000000">
                      <a:alpha val="43137"/>
                    </a:srgbClr>
                  </a:outerShdw>
                </a:effectLst>
              </a:rPr>
              <a:t>First trained Radiographers in Sri Lanka appointed</a:t>
            </a:r>
            <a:r>
              <a:rPr lang="en-US" sz="4400" cap="none" dirty="0" smtClean="0">
                <a:ln>
                  <a:noFill/>
                </a:ln>
                <a:solidFill>
                  <a:schemeClr val="tx1"/>
                </a:solidFill>
                <a:effectLst>
                  <a:outerShdw blurRad="38100" dist="38100" dir="2700000" algn="tl">
                    <a:srgbClr val="000000">
                      <a:alpha val="43137"/>
                    </a:srgbClr>
                  </a:outerShdw>
                </a:effectLst>
              </a:rPr>
              <a:t/>
            </a:r>
            <a:br>
              <a:rPr lang="en-US" sz="4400" cap="none" dirty="0" smtClean="0">
                <a:ln>
                  <a:noFill/>
                </a:ln>
                <a:solidFill>
                  <a:schemeClr val="tx1"/>
                </a:solidFill>
                <a:effectLst>
                  <a:outerShdw blurRad="38100" dist="38100" dir="2700000" algn="tl">
                    <a:srgbClr val="000000">
                      <a:alpha val="43137"/>
                    </a:srgbClr>
                  </a:outerShdw>
                </a:effectLst>
              </a:rPr>
            </a:br>
            <a:r>
              <a:rPr lang="en-US" sz="4400" cap="none" dirty="0" smtClean="0">
                <a:ln>
                  <a:noFill/>
                </a:ln>
                <a:solidFill>
                  <a:schemeClr val="tx1"/>
                </a:solidFill>
                <a:effectLst>
                  <a:outerShdw blurRad="38100" dist="38100" dir="2700000" algn="tl">
                    <a:srgbClr val="000000">
                      <a:alpha val="43137"/>
                    </a:srgbClr>
                  </a:outerShdw>
                </a:effectLst>
              </a:rPr>
              <a:t>Mr. M.L.B.J. </a:t>
            </a:r>
            <a:r>
              <a:rPr lang="en-US" sz="4400" cap="none" dirty="0" err="1" smtClean="0">
                <a:ln>
                  <a:noFill/>
                </a:ln>
                <a:solidFill>
                  <a:schemeClr val="tx1"/>
                </a:solidFill>
                <a:effectLst>
                  <a:outerShdw blurRad="38100" dist="38100" dir="2700000" algn="tl">
                    <a:srgbClr val="000000">
                      <a:alpha val="43137"/>
                    </a:srgbClr>
                  </a:outerShdw>
                </a:effectLst>
              </a:rPr>
              <a:t>Caspersz</a:t>
            </a:r>
            <a:r>
              <a:rPr lang="en-US" sz="4400" cap="none" dirty="0" smtClean="0">
                <a:ln>
                  <a:noFill/>
                </a:ln>
                <a:solidFill>
                  <a:schemeClr val="tx1"/>
                </a:solidFill>
                <a:effectLst>
                  <a:outerShdw blurRad="38100" dist="38100" dir="2700000" algn="tl">
                    <a:srgbClr val="000000">
                      <a:alpha val="43137"/>
                    </a:srgbClr>
                  </a:outerShdw>
                </a:effectLst>
              </a:rPr>
              <a:t> &amp; Mr. J.A.N. </a:t>
            </a:r>
            <a:r>
              <a:rPr lang="en-US" sz="4400" cap="none" dirty="0" err="1" smtClean="0">
                <a:ln>
                  <a:noFill/>
                </a:ln>
                <a:solidFill>
                  <a:schemeClr val="tx1"/>
                </a:solidFill>
                <a:effectLst>
                  <a:outerShdw blurRad="38100" dist="38100" dir="2700000" algn="tl">
                    <a:srgbClr val="000000">
                      <a:alpha val="43137"/>
                    </a:srgbClr>
                  </a:outerShdw>
                </a:effectLst>
              </a:rPr>
              <a:t>Fernandopulle</a:t>
            </a:r>
            <a:endParaRPr lang="en-US" sz="4400" cap="none" dirty="0" smtClean="0">
              <a:ln>
                <a:noFill/>
              </a:ln>
              <a:solidFill>
                <a:schemeClr val="tx1"/>
              </a:solidFill>
              <a:effectLst>
                <a:outerShdw blurRad="38100" dist="38100" dir="2700000" algn="tl">
                  <a:srgbClr val="000000">
                    <a:alpha val="43137"/>
                  </a:srgbClr>
                </a:outerShdw>
              </a:effectLst>
            </a:endParaRPr>
          </a:p>
        </p:txBody>
      </p:sp>
      <p:sp>
        <p:nvSpPr>
          <p:cNvPr id="33797" name="Rectangle 5"/>
          <p:cNvSpPr>
            <a:spLocks noGrp="1"/>
          </p:cNvSpPr>
          <p:nvPr>
            <p:ph type="subTitle" idx="1"/>
          </p:nvPr>
        </p:nvSpPr>
        <p:spPr>
          <a:xfrm>
            <a:off x="1219200" y="685800"/>
            <a:ext cx="6400800" cy="1752600"/>
          </a:xfrm>
        </p:spPr>
        <p:txBody>
          <a:bodyPr/>
          <a:lstStyle/>
          <a:p>
            <a:pPr marL="136525" eaLnBrk="1" hangingPunct="1">
              <a:defRPr/>
            </a:pPr>
            <a:r>
              <a:rPr lang="en-US" sz="4000" dirty="0" smtClean="0">
                <a:latin typeface="+mj-lt"/>
              </a:rPr>
              <a:t>1928</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Grp="1" noChangeArrowheads="1"/>
          </p:cNvSpPr>
          <p:nvPr>
            <p:ph type="ctrTitle"/>
          </p:nvPr>
        </p:nvSpPr>
        <p:spPr>
          <a:xfrm>
            <a:off x="457200" y="1371600"/>
            <a:ext cx="7924800" cy="3508375"/>
          </a:xfrm>
        </p:spPr>
        <p:txBody>
          <a:bodyPr>
            <a:normAutofit fontScale="90000"/>
          </a:bodyPr>
          <a:lstStyle/>
          <a:p>
            <a:pPr eaLnBrk="1" fontAlgn="auto" hangingPunct="1">
              <a:spcAft>
                <a:spcPts val="0"/>
              </a:spcAft>
              <a:defRPr/>
            </a:pPr>
            <a:r>
              <a:rPr lang="en-US" dirty="0">
                <a:hlinkClick r:id="rId2"/>
              </a:rPr>
              <a:t>Cardiac catheterization</a:t>
            </a:r>
            <a:r>
              <a:rPr lang="en-US" dirty="0"/>
              <a:t> </a:t>
            </a:r>
            <a:r>
              <a:rPr lang="en-US" dirty="0" smtClean="0"/>
              <a:t/>
            </a:r>
            <a:br>
              <a:rPr lang="en-US" dirty="0" smtClean="0"/>
            </a:br>
            <a:r>
              <a:rPr lang="en-US" dirty="0" smtClean="0"/>
              <a:t>first </a:t>
            </a:r>
            <a:r>
              <a:rPr lang="en-US" dirty="0"/>
              <a:t>performed by Forssmann on himself. </a:t>
            </a:r>
          </a:p>
        </p:txBody>
      </p:sp>
      <p:sp>
        <p:nvSpPr>
          <p:cNvPr id="13315" name="Rectangle 5"/>
          <p:cNvSpPr>
            <a:spLocks noGrp="1" noChangeArrowheads="1"/>
          </p:cNvSpPr>
          <p:nvPr>
            <p:ph type="subTitle" idx="1"/>
          </p:nvPr>
        </p:nvSpPr>
        <p:spPr>
          <a:xfrm>
            <a:off x="1143000" y="533400"/>
            <a:ext cx="6400800" cy="914400"/>
          </a:xfrm>
        </p:spPr>
        <p:txBody>
          <a:bodyPr/>
          <a:lstStyle/>
          <a:p>
            <a:pPr eaLnBrk="1" hangingPunct="1"/>
            <a:r>
              <a:rPr lang="en-US" sz="4000" smtClean="0"/>
              <a:t>1929</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1676400"/>
            <a:ext cx="8229600" cy="2743200"/>
          </a:xfrm>
        </p:spPr>
        <p:txBody>
          <a:bodyPr>
            <a:normAutofit fontScale="90000"/>
          </a:bodyPr>
          <a:lstStyle/>
          <a:p>
            <a:pPr eaLnBrk="1" hangingPunct="1">
              <a:defRPr/>
            </a:pPr>
            <a:r>
              <a:rPr lang="en-US" dirty="0" smtClean="0">
                <a:solidFill>
                  <a:srgbClr val="0033CC"/>
                </a:solidFill>
              </a:rPr>
              <a:t>Publication</a:t>
            </a:r>
            <a:r>
              <a:rPr lang="en-US" dirty="0" smtClean="0"/>
              <a:t> </a:t>
            </a:r>
            <a:br>
              <a:rPr lang="en-US" dirty="0" smtClean="0"/>
            </a:br>
            <a:r>
              <a:rPr lang="en-US" dirty="0" smtClean="0"/>
              <a:t>“Positioning in radiography” by </a:t>
            </a:r>
            <a:r>
              <a:rPr lang="en-US" dirty="0" err="1" smtClean="0"/>
              <a:t>K.C.Clark</a:t>
            </a:r>
            <a:r>
              <a:rPr lang="en-US" dirty="0" smtClean="0"/>
              <a:t> - UK</a:t>
            </a:r>
            <a:endParaRPr lang="en-US" dirty="0"/>
          </a:p>
        </p:txBody>
      </p:sp>
      <p:sp>
        <p:nvSpPr>
          <p:cNvPr id="5" name="Subtitle 4"/>
          <p:cNvSpPr>
            <a:spLocks noGrp="1"/>
          </p:cNvSpPr>
          <p:nvPr>
            <p:ph type="subTitle" idx="1"/>
          </p:nvPr>
        </p:nvSpPr>
        <p:spPr>
          <a:xfrm>
            <a:off x="1447800" y="228600"/>
            <a:ext cx="6400800" cy="1752600"/>
          </a:xfrm>
        </p:spPr>
        <p:txBody>
          <a:bodyPr/>
          <a:lstStyle/>
          <a:p>
            <a:pPr eaLnBrk="1" hangingPunct="1">
              <a:defRPr/>
            </a:pPr>
            <a:r>
              <a:rPr lang="en-US" sz="4400" b="1" dirty="0" smtClean="0">
                <a:effectLst>
                  <a:outerShdw blurRad="38100" dist="38100" dir="2700000" algn="tl">
                    <a:srgbClr val="000000">
                      <a:alpha val="43137"/>
                    </a:srgbClr>
                  </a:outerShdw>
                </a:effectLst>
              </a:rPr>
              <a:t>1939</a:t>
            </a:r>
            <a:endParaRPr lang="en-US" sz="44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Grp="1" noChangeArrowheads="1"/>
          </p:cNvSpPr>
          <p:nvPr>
            <p:ph type="ctrTitle"/>
          </p:nvPr>
        </p:nvSpPr>
        <p:spPr>
          <a:xfrm>
            <a:off x="685800" y="2130425"/>
            <a:ext cx="7620000" cy="3279775"/>
          </a:xfrm>
        </p:spPr>
        <p:txBody>
          <a:bodyPr>
            <a:normAutofit fontScale="90000"/>
          </a:bodyPr>
          <a:lstStyle/>
          <a:p>
            <a:pPr eaLnBrk="1" fontAlgn="auto" hangingPunct="1">
              <a:spcAft>
                <a:spcPts val="0"/>
              </a:spcAft>
              <a:defRPr/>
            </a:pPr>
            <a:r>
              <a:rPr lang="en-US" dirty="0">
                <a:solidFill>
                  <a:srgbClr val="0033CC"/>
                </a:solidFill>
              </a:rPr>
              <a:t>Coronary artery </a:t>
            </a:r>
            <a:r>
              <a:rPr lang="en-US" dirty="0" smtClean="0">
                <a:solidFill>
                  <a:srgbClr val="0033CC"/>
                </a:solidFill>
              </a:rPr>
              <a:t>imaging</a:t>
            </a:r>
            <a:r>
              <a:rPr lang="en-US" dirty="0"/>
              <a:t> </a:t>
            </a:r>
            <a:r>
              <a:rPr lang="en-US" dirty="0" smtClean="0"/>
              <a:t/>
            </a:r>
            <a:br>
              <a:rPr lang="en-US" dirty="0" smtClean="0"/>
            </a:br>
            <a:r>
              <a:rPr lang="en-US" dirty="0" smtClean="0"/>
              <a:t>Visualization </a:t>
            </a:r>
            <a:r>
              <a:rPr lang="en-US" dirty="0"/>
              <a:t>of (blood vessels that feed the heart). </a:t>
            </a:r>
          </a:p>
        </p:txBody>
      </p:sp>
      <p:sp>
        <p:nvSpPr>
          <p:cNvPr id="15363" name="Rectangle 5"/>
          <p:cNvSpPr>
            <a:spLocks noGrp="1" noChangeArrowheads="1"/>
          </p:cNvSpPr>
          <p:nvPr>
            <p:ph type="subTitle" idx="1"/>
          </p:nvPr>
        </p:nvSpPr>
        <p:spPr>
          <a:xfrm>
            <a:off x="1143000" y="533400"/>
            <a:ext cx="6400800" cy="1219200"/>
          </a:xfrm>
        </p:spPr>
        <p:txBody>
          <a:bodyPr/>
          <a:lstStyle/>
          <a:p>
            <a:pPr eaLnBrk="1" hangingPunct="1"/>
            <a:r>
              <a:rPr lang="en-US" sz="4000" smtClean="0"/>
              <a:t>1945</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4"/>
          <p:cNvSpPr>
            <a:spLocks noGrp="1"/>
          </p:cNvSpPr>
          <p:nvPr>
            <p:ph type="ctrTitle"/>
          </p:nvPr>
        </p:nvSpPr>
        <p:spPr bwMode="auto">
          <a:xfrm>
            <a:off x="609600" y="1295400"/>
            <a:ext cx="7772400" cy="4495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noAutofit/>
          </a:bodyPr>
          <a:lstStyle/>
          <a:p>
            <a:pPr eaLnBrk="1" hangingPunct="1">
              <a:defRPr/>
            </a:pPr>
            <a:r>
              <a:rPr lang="en-US" sz="4400" cap="none" dirty="0" smtClean="0">
                <a:ln>
                  <a:noFill/>
                </a:ln>
                <a:solidFill>
                  <a:srgbClr val="0033CC"/>
                </a:solidFill>
                <a:effectLst>
                  <a:outerShdw blurRad="38100" dist="38100" dir="2700000" algn="tl">
                    <a:srgbClr val="000000">
                      <a:alpha val="43137"/>
                    </a:srgbClr>
                  </a:outerShdw>
                </a:effectLst>
              </a:rPr>
              <a:t>In Sri Lanka</a:t>
            </a:r>
            <a:r>
              <a:rPr lang="en-US" sz="4400" cap="none" dirty="0" smtClean="0">
                <a:ln>
                  <a:noFill/>
                </a:ln>
                <a:solidFill>
                  <a:schemeClr val="tx1"/>
                </a:solidFill>
                <a:effectLst>
                  <a:outerShdw blurRad="38100" dist="38100" dir="2700000" algn="tl">
                    <a:srgbClr val="000000">
                      <a:alpha val="43137"/>
                    </a:srgbClr>
                  </a:outerShdw>
                </a:effectLst>
              </a:rPr>
              <a:t/>
            </a:r>
            <a:br>
              <a:rPr lang="en-US" sz="4400" cap="none" dirty="0" smtClean="0">
                <a:ln>
                  <a:noFill/>
                </a:ln>
                <a:solidFill>
                  <a:schemeClr val="tx1"/>
                </a:solidFill>
                <a:effectLst>
                  <a:outerShdw blurRad="38100" dist="38100" dir="2700000" algn="tl">
                    <a:srgbClr val="000000">
                      <a:alpha val="43137"/>
                    </a:srgbClr>
                  </a:outerShdw>
                </a:effectLst>
              </a:rPr>
            </a:br>
            <a:r>
              <a:rPr lang="en-US" sz="4400" cap="none" dirty="0" smtClean="0">
                <a:ln>
                  <a:noFill/>
                </a:ln>
                <a:solidFill>
                  <a:schemeClr val="tx1"/>
                </a:solidFill>
                <a:effectLst>
                  <a:outerShdw blurRad="38100" dist="38100" dir="2700000" algn="tl">
                    <a:srgbClr val="000000">
                      <a:alpha val="43137"/>
                    </a:srgbClr>
                  </a:outerShdw>
                </a:effectLst>
              </a:rPr>
              <a:t>Founded the Government X-ray Technical Officers’ Association</a:t>
            </a:r>
            <a:br>
              <a:rPr lang="en-US" sz="4400" cap="none" dirty="0" smtClean="0">
                <a:ln>
                  <a:noFill/>
                </a:ln>
                <a:solidFill>
                  <a:schemeClr val="tx1"/>
                </a:solidFill>
                <a:effectLst>
                  <a:outerShdw blurRad="38100" dist="38100" dir="2700000" algn="tl">
                    <a:srgbClr val="000000">
                      <a:alpha val="43137"/>
                    </a:srgbClr>
                  </a:outerShdw>
                </a:effectLst>
              </a:rPr>
            </a:br>
            <a:r>
              <a:rPr lang="en-US" sz="4400" cap="none" dirty="0" smtClean="0">
                <a:ln>
                  <a:noFill/>
                </a:ln>
                <a:solidFill>
                  <a:schemeClr val="tx1"/>
                </a:solidFill>
                <a:effectLst>
                  <a:outerShdw blurRad="38100" dist="38100" dir="2700000" algn="tl">
                    <a:srgbClr val="000000">
                      <a:alpha val="43137"/>
                    </a:srgbClr>
                  </a:outerShdw>
                </a:effectLst>
              </a:rPr>
              <a:t>Publication of the journal “Ceylon Radiographer”</a:t>
            </a:r>
          </a:p>
        </p:txBody>
      </p:sp>
      <p:sp>
        <p:nvSpPr>
          <p:cNvPr id="35845" name="Rectangle 5"/>
          <p:cNvSpPr>
            <a:spLocks noGrp="1"/>
          </p:cNvSpPr>
          <p:nvPr>
            <p:ph type="subTitle" idx="1"/>
          </p:nvPr>
        </p:nvSpPr>
        <p:spPr>
          <a:xfrm>
            <a:off x="990600" y="381000"/>
            <a:ext cx="6400800" cy="990600"/>
          </a:xfrm>
        </p:spPr>
        <p:txBody>
          <a:bodyPr/>
          <a:lstStyle/>
          <a:p>
            <a:pPr marL="136525" eaLnBrk="1" hangingPunct="1">
              <a:defRPr/>
            </a:pPr>
            <a:r>
              <a:rPr lang="en-US" sz="4000" b="1" dirty="0" smtClean="0">
                <a:effectLst>
                  <a:outerShdw blurRad="38100" dist="38100" dir="2700000" algn="tl">
                    <a:srgbClr val="000000">
                      <a:alpha val="43137"/>
                    </a:srgbClr>
                  </a:outerShdw>
                </a:effectLst>
              </a:rPr>
              <a:t>1948</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1524000"/>
            <a:ext cx="8229600" cy="2590800"/>
          </a:xfrm>
        </p:spPr>
        <p:txBody>
          <a:bodyPr>
            <a:normAutofit fontScale="90000"/>
          </a:bodyPr>
          <a:lstStyle/>
          <a:p>
            <a:pPr eaLnBrk="1" hangingPunct="1">
              <a:defRPr/>
            </a:pPr>
            <a:r>
              <a:rPr lang="en-US" dirty="0" smtClean="0">
                <a:solidFill>
                  <a:srgbClr val="0033CC"/>
                </a:solidFill>
              </a:rPr>
              <a:t>Publication</a:t>
            </a:r>
            <a:r>
              <a:rPr lang="en-US" dirty="0" smtClean="0"/>
              <a:t> </a:t>
            </a:r>
            <a:br>
              <a:rPr lang="en-US" dirty="0" smtClean="0"/>
            </a:br>
            <a:r>
              <a:rPr lang="en-US" dirty="0" smtClean="0"/>
              <a:t>“Atlas of Radiographic positions” by </a:t>
            </a:r>
            <a:br>
              <a:rPr lang="en-US" dirty="0" smtClean="0"/>
            </a:br>
            <a:r>
              <a:rPr lang="en-US" dirty="0" smtClean="0"/>
              <a:t>Vinita </a:t>
            </a:r>
            <a:r>
              <a:rPr lang="en-US" dirty="0" err="1" smtClean="0"/>
              <a:t>Merill</a:t>
            </a:r>
            <a:r>
              <a:rPr lang="en-US" dirty="0" smtClean="0"/>
              <a:t> - America</a:t>
            </a:r>
            <a:endParaRPr lang="en-US" dirty="0"/>
          </a:p>
        </p:txBody>
      </p:sp>
      <p:sp>
        <p:nvSpPr>
          <p:cNvPr id="17411" name="Subtitle 4"/>
          <p:cNvSpPr>
            <a:spLocks noGrp="1"/>
          </p:cNvSpPr>
          <p:nvPr>
            <p:ph type="subTitle" idx="1"/>
          </p:nvPr>
        </p:nvSpPr>
        <p:spPr>
          <a:xfrm>
            <a:off x="1447800" y="228600"/>
            <a:ext cx="6400800" cy="1219200"/>
          </a:xfrm>
        </p:spPr>
        <p:txBody>
          <a:bodyPr/>
          <a:lstStyle/>
          <a:p>
            <a:pPr eaLnBrk="1" hangingPunct="1"/>
            <a:r>
              <a:rPr lang="en-US" sz="4400" smtClean="0"/>
              <a:t>1949</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type="ctrTitle"/>
          </p:nvPr>
        </p:nvSpPr>
        <p:spPr>
          <a:xfrm>
            <a:off x="762000" y="1676400"/>
            <a:ext cx="7467600" cy="3809999"/>
          </a:xfrm>
        </p:spPr>
        <p:txBody>
          <a:bodyPr/>
          <a:lstStyle/>
          <a:p>
            <a:pPr eaLnBrk="1" fontAlgn="auto" hangingPunct="1">
              <a:spcAft>
                <a:spcPts val="0"/>
              </a:spcAft>
              <a:defRPr/>
            </a:pPr>
            <a:r>
              <a:rPr lang="en-US" dirty="0">
                <a:hlinkClick r:id="rId2"/>
              </a:rPr>
              <a:t>Nuclear Medicine </a:t>
            </a:r>
            <a:r>
              <a:rPr lang="en-US" dirty="0" smtClean="0"/>
              <a:t/>
            </a:r>
            <a:br>
              <a:rPr lang="en-US" dirty="0" smtClean="0"/>
            </a:br>
            <a:r>
              <a:rPr lang="en-US" dirty="0" smtClean="0"/>
              <a:t>applied in imaging </a:t>
            </a:r>
            <a:r>
              <a:rPr lang="en-US" dirty="0"/>
              <a:t>the kidneys, heart, and skeletal system. </a:t>
            </a:r>
          </a:p>
        </p:txBody>
      </p:sp>
      <p:sp>
        <p:nvSpPr>
          <p:cNvPr id="18435" name="Rectangle 5"/>
          <p:cNvSpPr>
            <a:spLocks noGrp="1" noChangeArrowheads="1"/>
          </p:cNvSpPr>
          <p:nvPr>
            <p:ph type="subTitle" idx="1"/>
          </p:nvPr>
        </p:nvSpPr>
        <p:spPr>
          <a:xfrm>
            <a:off x="1066800" y="457200"/>
            <a:ext cx="6858000" cy="1676400"/>
          </a:xfrm>
        </p:spPr>
        <p:txBody>
          <a:bodyPr/>
          <a:lstStyle/>
          <a:p>
            <a:pPr eaLnBrk="1" hangingPunct="1"/>
            <a:r>
              <a:rPr lang="en-US" sz="4000" smtClean="0"/>
              <a:t>1950</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p:cNvSpPr>
            <a:spLocks noGrp="1" noChangeArrowheads="1"/>
          </p:cNvSpPr>
          <p:nvPr>
            <p:ph type="ctrTitle"/>
          </p:nvPr>
        </p:nvSpPr>
        <p:spPr>
          <a:xfrm>
            <a:off x="685800" y="1066800"/>
            <a:ext cx="7924800" cy="4114800"/>
          </a:xfrm>
        </p:spPr>
        <p:txBody>
          <a:bodyPr>
            <a:noAutofit/>
          </a:bodyPr>
          <a:lstStyle/>
          <a:p>
            <a:pPr eaLnBrk="1" fontAlgn="auto" hangingPunct="1">
              <a:spcAft>
                <a:spcPts val="0"/>
              </a:spcAft>
              <a:defRPr/>
            </a:pPr>
            <a:r>
              <a:rPr lang="en-US" sz="4400" dirty="0">
                <a:solidFill>
                  <a:srgbClr val="00B0F0"/>
                </a:solidFill>
              </a:rPr>
              <a:t>X-ray Image Intensifier-Television units</a:t>
            </a:r>
            <a:r>
              <a:rPr lang="en-US" sz="4400" dirty="0"/>
              <a:t> </a:t>
            </a:r>
            <a:r>
              <a:rPr lang="en-US" sz="4400" dirty="0" smtClean="0"/>
              <a:t/>
            </a:r>
            <a:br>
              <a:rPr lang="en-US" sz="4400" dirty="0" smtClean="0"/>
            </a:br>
            <a:r>
              <a:rPr lang="en-US" sz="4400" cap="none" dirty="0" smtClean="0"/>
              <a:t>To allow dynamic x-ray imaging of moving structures. </a:t>
            </a:r>
            <a:endParaRPr lang="en-US" sz="4400" dirty="0"/>
          </a:p>
        </p:txBody>
      </p:sp>
      <p:sp>
        <p:nvSpPr>
          <p:cNvPr id="19459" name="Rectangle 5"/>
          <p:cNvSpPr>
            <a:spLocks noGrp="1" noChangeArrowheads="1"/>
          </p:cNvSpPr>
          <p:nvPr>
            <p:ph type="subTitle" idx="1"/>
          </p:nvPr>
        </p:nvSpPr>
        <p:spPr>
          <a:xfrm>
            <a:off x="1371600" y="304800"/>
            <a:ext cx="6400800" cy="762000"/>
          </a:xfrm>
        </p:spPr>
        <p:txBody>
          <a:bodyPr/>
          <a:lstStyle/>
          <a:p>
            <a:pPr eaLnBrk="1" hangingPunct="1"/>
            <a:r>
              <a:rPr lang="en-US" sz="4000" smtClean="0"/>
              <a:t>1955</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Grp="1" noChangeArrowheads="1"/>
          </p:cNvSpPr>
          <p:nvPr>
            <p:ph type="ctrTitle"/>
          </p:nvPr>
        </p:nvSpPr>
        <p:spPr>
          <a:xfrm>
            <a:off x="381000" y="2209800"/>
            <a:ext cx="8229600" cy="1828800"/>
          </a:xfrm>
        </p:spPr>
        <p:txBody>
          <a:bodyPr>
            <a:normAutofit fontScale="90000"/>
          </a:bodyPr>
          <a:lstStyle/>
          <a:p>
            <a:pPr eaLnBrk="1" fontAlgn="auto" hangingPunct="1">
              <a:spcAft>
                <a:spcPts val="0"/>
              </a:spcAft>
              <a:defRPr/>
            </a:pPr>
            <a:r>
              <a:rPr lang="en-US" dirty="0" smtClean="0">
                <a:solidFill>
                  <a:srgbClr val="00B0F0"/>
                </a:solidFill>
              </a:rPr>
              <a:t>OPG</a:t>
            </a:r>
            <a:r>
              <a:rPr lang="en-US" dirty="0" smtClean="0"/>
              <a:t/>
            </a:r>
            <a:br>
              <a:rPr lang="en-US" dirty="0" smtClean="0"/>
            </a:br>
            <a:r>
              <a:rPr lang="en-US" dirty="0" smtClean="0"/>
              <a:t>Panoramic </a:t>
            </a:r>
            <a:r>
              <a:rPr lang="en-US" dirty="0"/>
              <a:t>x-ray images of the entire jaw and teeth. </a:t>
            </a:r>
          </a:p>
        </p:txBody>
      </p:sp>
      <p:sp>
        <p:nvSpPr>
          <p:cNvPr id="20483" name="Rectangle 5"/>
          <p:cNvSpPr>
            <a:spLocks noGrp="1" noChangeArrowheads="1"/>
          </p:cNvSpPr>
          <p:nvPr>
            <p:ph type="subTitle" idx="1"/>
          </p:nvPr>
        </p:nvSpPr>
        <p:spPr>
          <a:xfrm>
            <a:off x="1295400" y="304800"/>
            <a:ext cx="6400800" cy="1752600"/>
          </a:xfrm>
        </p:spPr>
        <p:txBody>
          <a:bodyPr/>
          <a:lstStyle/>
          <a:p>
            <a:pPr eaLnBrk="1" hangingPunct="1"/>
            <a:r>
              <a:rPr lang="en-US" sz="4000" smtClean="0"/>
              <a:t>1955</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Grp="1"/>
          </p:cNvSpPr>
          <p:nvPr>
            <p:ph type="ctrTitle"/>
          </p:nvPr>
        </p:nvSpPr>
        <p:spPr bwMode="auto">
          <a:xfrm>
            <a:off x="685800" y="1752601"/>
            <a:ext cx="7772400" cy="28194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bodyPr>
          <a:lstStyle/>
          <a:p>
            <a:pPr eaLnBrk="1" hangingPunct="1">
              <a:defRPr/>
            </a:pPr>
            <a:r>
              <a:rPr lang="en-US" sz="4400" cap="none" dirty="0" smtClean="0">
                <a:ln>
                  <a:noFill/>
                </a:ln>
                <a:solidFill>
                  <a:srgbClr val="0033CC"/>
                </a:solidFill>
                <a:effectLst>
                  <a:outerShdw blurRad="38100" dist="38100" dir="2700000" algn="tl">
                    <a:srgbClr val="000000">
                      <a:alpha val="43137"/>
                    </a:srgbClr>
                  </a:outerShdw>
                </a:effectLst>
              </a:rPr>
              <a:t>Inauguration of Sri Lanka School of Radiography </a:t>
            </a:r>
            <a:r>
              <a:rPr lang="en-US" sz="4400" cap="none" dirty="0" smtClean="0">
                <a:ln>
                  <a:noFill/>
                </a:ln>
                <a:solidFill>
                  <a:schemeClr val="tx1"/>
                </a:solidFill>
                <a:effectLst>
                  <a:outerShdw blurRad="38100" dist="38100" dir="2700000" algn="tl">
                    <a:srgbClr val="000000">
                      <a:alpha val="43137"/>
                    </a:srgbClr>
                  </a:outerShdw>
                </a:effectLst>
              </a:rPr>
              <a:t>by Mr. </a:t>
            </a:r>
            <a:r>
              <a:rPr lang="en-US" sz="4400" cap="none" dirty="0" err="1" smtClean="0">
                <a:ln>
                  <a:noFill/>
                </a:ln>
                <a:solidFill>
                  <a:schemeClr val="tx1"/>
                </a:solidFill>
                <a:effectLst>
                  <a:outerShdw blurRad="38100" dist="38100" dir="2700000" algn="tl">
                    <a:srgbClr val="000000">
                      <a:alpha val="43137"/>
                    </a:srgbClr>
                  </a:outerShdw>
                </a:effectLst>
              </a:rPr>
              <a:t>Jaundrell</a:t>
            </a:r>
            <a:r>
              <a:rPr lang="en-US" sz="4400" cap="none" dirty="0" smtClean="0">
                <a:ln>
                  <a:noFill/>
                </a:ln>
                <a:solidFill>
                  <a:schemeClr val="tx1"/>
                </a:solidFill>
                <a:effectLst>
                  <a:outerShdw blurRad="38100" dist="38100" dir="2700000" algn="tl">
                    <a:srgbClr val="000000">
                      <a:alpha val="43137"/>
                    </a:srgbClr>
                  </a:outerShdw>
                </a:effectLst>
              </a:rPr>
              <a:t> Thompson B.Sc., F.S.R</a:t>
            </a:r>
          </a:p>
        </p:txBody>
      </p:sp>
      <p:sp>
        <p:nvSpPr>
          <p:cNvPr id="37893" name="Rectangle 5"/>
          <p:cNvSpPr>
            <a:spLocks noGrp="1"/>
          </p:cNvSpPr>
          <p:nvPr>
            <p:ph type="subTitle" idx="1"/>
          </p:nvPr>
        </p:nvSpPr>
        <p:spPr>
          <a:xfrm>
            <a:off x="1447800" y="685800"/>
            <a:ext cx="6400800" cy="1143000"/>
          </a:xfrm>
        </p:spPr>
        <p:txBody>
          <a:bodyPr/>
          <a:lstStyle/>
          <a:p>
            <a:pPr marL="136525" eaLnBrk="1" hangingPunct="1">
              <a:defRPr/>
            </a:pPr>
            <a:r>
              <a:rPr lang="en-US" sz="4000" b="1" dirty="0" smtClean="0">
                <a:effectLst>
                  <a:outerShdw blurRad="38100" dist="38100" dir="2700000" algn="tl">
                    <a:srgbClr val="000000">
                      <a:alpha val="43137"/>
                    </a:srgbClr>
                  </a:outerShdw>
                </a:effectLst>
              </a:rPr>
              <a:t>1957</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6" descr="C:\Users\Anura\Desktop\berthas_han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1550988"/>
            <a:ext cx="3429000" cy="492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4"/>
          <p:cNvSpPr>
            <a:spLocks noGrp="1" noChangeArrowheads="1"/>
          </p:cNvSpPr>
          <p:nvPr>
            <p:ph type="ctrTitle"/>
          </p:nvPr>
        </p:nvSpPr>
        <p:spPr>
          <a:xfrm>
            <a:off x="304800" y="304801"/>
            <a:ext cx="4953000" cy="6168512"/>
          </a:xfrm>
        </p:spPr>
        <p:txBody>
          <a:bodyPr/>
          <a:lstStyle/>
          <a:p>
            <a:pPr eaLnBrk="1" fontAlgn="auto" hangingPunct="1">
              <a:spcAft>
                <a:spcPts val="0"/>
              </a:spcAft>
              <a:defRPr/>
            </a:pPr>
            <a:r>
              <a:rPr lang="en-US" sz="4000" dirty="0">
                <a:hlinkClick r:id="rId3"/>
              </a:rPr>
              <a:t>X-rays</a:t>
            </a:r>
            <a:r>
              <a:rPr lang="en-US" sz="4000" dirty="0"/>
              <a:t> </a:t>
            </a:r>
            <a:r>
              <a:rPr lang="en-US" sz="4000" dirty="0" smtClean="0"/>
              <a:t/>
            </a:r>
            <a:br>
              <a:rPr lang="en-US" sz="4000" dirty="0" smtClean="0"/>
            </a:br>
            <a:r>
              <a:rPr lang="en-US" sz="3600" dirty="0" smtClean="0">
                <a:solidFill>
                  <a:srgbClr val="0033CC"/>
                </a:solidFill>
              </a:rPr>
              <a:t>discovered </a:t>
            </a:r>
            <a:r>
              <a:rPr lang="en-US" sz="3600" dirty="0">
                <a:solidFill>
                  <a:srgbClr val="0033CC"/>
                </a:solidFill>
              </a:rPr>
              <a:t>by German physicist Wilhelm Conrad Roentgen. </a:t>
            </a:r>
            <a:r>
              <a:rPr lang="en-US" sz="3600" dirty="0" smtClean="0"/>
              <a:t/>
            </a:r>
            <a:br>
              <a:rPr lang="en-US" sz="3600" dirty="0" smtClean="0"/>
            </a:br>
            <a:r>
              <a:rPr lang="en-US" sz="3600" dirty="0" smtClean="0"/>
              <a:t>He </a:t>
            </a:r>
            <a:r>
              <a:rPr lang="en-US" sz="3600" dirty="0"/>
              <a:t>also produced the first x-ray picture of the body (his wife's hand) in 1895. </a:t>
            </a:r>
          </a:p>
        </p:txBody>
      </p:sp>
      <p:sp>
        <p:nvSpPr>
          <p:cNvPr id="4100" name="Rectangle 5"/>
          <p:cNvSpPr>
            <a:spLocks noGrp="1" noChangeArrowheads="1"/>
          </p:cNvSpPr>
          <p:nvPr>
            <p:ph type="subTitle" idx="1"/>
          </p:nvPr>
        </p:nvSpPr>
        <p:spPr>
          <a:xfrm>
            <a:off x="4876800" y="228600"/>
            <a:ext cx="3886200" cy="990600"/>
          </a:xfrm>
        </p:spPr>
        <p:txBody>
          <a:bodyPr/>
          <a:lstStyle/>
          <a:p>
            <a:pPr eaLnBrk="1" hangingPunct="1"/>
            <a:r>
              <a:rPr lang="en-US" sz="4000" smtClean="0"/>
              <a:t>1895</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Grp="1" noChangeArrowheads="1"/>
          </p:cNvSpPr>
          <p:nvPr>
            <p:ph type="ctrTitle"/>
          </p:nvPr>
        </p:nvSpPr>
        <p:spPr>
          <a:xfrm>
            <a:off x="685800" y="1676400"/>
            <a:ext cx="7772400" cy="4648200"/>
          </a:xfrm>
        </p:spPr>
        <p:txBody>
          <a:bodyPr/>
          <a:lstStyle/>
          <a:p>
            <a:pPr eaLnBrk="1" fontAlgn="auto" hangingPunct="1">
              <a:spcAft>
                <a:spcPts val="0"/>
              </a:spcAft>
              <a:defRPr/>
            </a:pPr>
            <a:r>
              <a:rPr lang="en-US" sz="4000" dirty="0">
                <a:hlinkClick r:id="rId2"/>
              </a:rPr>
              <a:t>Ultrasound imaging</a:t>
            </a:r>
            <a:r>
              <a:rPr lang="en-US" sz="4000" dirty="0"/>
              <a:t> </a:t>
            </a:r>
            <a:r>
              <a:rPr lang="en-US" sz="4000" dirty="0" smtClean="0"/>
              <a:t/>
            </a:r>
            <a:br>
              <a:rPr lang="en-US" sz="4000" dirty="0" smtClean="0"/>
            </a:br>
            <a:r>
              <a:rPr lang="en-US" sz="4000" dirty="0" smtClean="0"/>
              <a:t>using high frequency sound waves to </a:t>
            </a:r>
            <a:r>
              <a:rPr lang="en-US" sz="4000" dirty="0"/>
              <a:t>look at the abdomen and kidneys, fetal baby, carotid blood vessels and heart. </a:t>
            </a:r>
          </a:p>
        </p:txBody>
      </p:sp>
      <p:sp>
        <p:nvSpPr>
          <p:cNvPr id="23555" name="Rectangle 5"/>
          <p:cNvSpPr>
            <a:spLocks noGrp="1" noChangeArrowheads="1"/>
          </p:cNvSpPr>
          <p:nvPr>
            <p:ph type="subTitle" idx="1"/>
          </p:nvPr>
        </p:nvSpPr>
        <p:spPr>
          <a:xfrm>
            <a:off x="1524000" y="304800"/>
            <a:ext cx="6400800" cy="1752600"/>
          </a:xfrm>
        </p:spPr>
        <p:txBody>
          <a:bodyPr/>
          <a:lstStyle/>
          <a:p>
            <a:pPr eaLnBrk="1" hangingPunct="1"/>
            <a:r>
              <a:rPr lang="en-US" sz="4000" smtClean="0"/>
              <a:t>1960</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Grp="1" noChangeArrowheads="1"/>
          </p:cNvSpPr>
          <p:nvPr>
            <p:ph type="ctrTitle"/>
          </p:nvPr>
        </p:nvSpPr>
        <p:spPr>
          <a:xfrm>
            <a:off x="685800" y="2130425"/>
            <a:ext cx="7696200" cy="3127375"/>
          </a:xfrm>
        </p:spPr>
        <p:txBody>
          <a:bodyPr/>
          <a:lstStyle/>
          <a:p>
            <a:pPr eaLnBrk="1" fontAlgn="auto" hangingPunct="1">
              <a:spcAft>
                <a:spcPts val="0"/>
              </a:spcAft>
              <a:defRPr/>
            </a:pPr>
            <a:r>
              <a:rPr lang="en-US" dirty="0">
                <a:hlinkClick r:id="rId2"/>
              </a:rPr>
              <a:t>X-ray mammography</a:t>
            </a:r>
            <a:r>
              <a:rPr lang="en-US" dirty="0"/>
              <a:t> </a:t>
            </a:r>
            <a:r>
              <a:rPr lang="en-US" dirty="0" smtClean="0"/>
              <a:t/>
            </a:r>
            <a:br>
              <a:rPr lang="en-US" dirty="0" smtClean="0"/>
            </a:br>
            <a:r>
              <a:rPr lang="en-US" dirty="0" smtClean="0"/>
              <a:t>finds </a:t>
            </a:r>
            <a:r>
              <a:rPr lang="en-US" dirty="0"/>
              <a:t>widespread application in imaging the breasts. </a:t>
            </a:r>
          </a:p>
        </p:txBody>
      </p:sp>
      <p:sp>
        <p:nvSpPr>
          <p:cNvPr id="24579" name="Rectangle 5"/>
          <p:cNvSpPr>
            <a:spLocks noGrp="1" noChangeArrowheads="1"/>
          </p:cNvSpPr>
          <p:nvPr>
            <p:ph type="subTitle" idx="1"/>
          </p:nvPr>
        </p:nvSpPr>
        <p:spPr>
          <a:xfrm>
            <a:off x="1371600" y="304800"/>
            <a:ext cx="6400800" cy="1752600"/>
          </a:xfrm>
        </p:spPr>
        <p:txBody>
          <a:bodyPr/>
          <a:lstStyle/>
          <a:p>
            <a:pPr eaLnBrk="1" hangingPunct="1"/>
            <a:r>
              <a:rPr lang="en-US" sz="4800" smtClean="0"/>
              <a:t>1970</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4"/>
          <p:cNvSpPr>
            <a:spLocks noGrp="1" noChangeArrowheads="1"/>
          </p:cNvSpPr>
          <p:nvPr>
            <p:ph type="ctrTitle"/>
          </p:nvPr>
        </p:nvSpPr>
        <p:spPr>
          <a:xfrm>
            <a:off x="838200" y="3200400"/>
            <a:ext cx="7848600" cy="3203575"/>
          </a:xfrm>
        </p:spPr>
        <p:txBody>
          <a:bodyPr>
            <a:normAutofit fontScale="90000"/>
          </a:bodyPr>
          <a:lstStyle/>
          <a:p>
            <a:pPr eaLnBrk="1" fontAlgn="auto" hangingPunct="1">
              <a:spcAft>
                <a:spcPts val="0"/>
              </a:spcAft>
              <a:defRPr/>
            </a:pPr>
            <a:r>
              <a:rPr lang="en-US" sz="4000" dirty="0">
                <a:hlinkClick r:id="rId2"/>
              </a:rPr>
              <a:t>Computed Tomography (CT) scanning </a:t>
            </a:r>
            <a:r>
              <a:rPr lang="en-US" sz="4000" dirty="0" smtClean="0"/>
              <a:t/>
            </a:r>
            <a:br>
              <a:rPr lang="en-US" sz="4000" dirty="0" smtClean="0"/>
            </a:br>
            <a:r>
              <a:rPr lang="en-US" sz="4000" dirty="0" smtClean="0"/>
              <a:t>invented </a:t>
            </a:r>
            <a:r>
              <a:rPr lang="en-US" sz="4000" dirty="0"/>
              <a:t>by British engineer Godfrey Hounsfield of EMI Laboratories, England, and South African born physicist Allan Cormack of Tufts University, Massachusetts. </a:t>
            </a:r>
          </a:p>
        </p:txBody>
      </p:sp>
      <p:sp>
        <p:nvSpPr>
          <p:cNvPr id="25603" name="Rectangle 5"/>
          <p:cNvSpPr>
            <a:spLocks noGrp="1" noChangeArrowheads="1"/>
          </p:cNvSpPr>
          <p:nvPr>
            <p:ph type="subTitle" idx="1"/>
          </p:nvPr>
        </p:nvSpPr>
        <p:spPr>
          <a:xfrm>
            <a:off x="1066800" y="228600"/>
            <a:ext cx="6400800" cy="1066800"/>
          </a:xfrm>
        </p:spPr>
        <p:txBody>
          <a:bodyPr/>
          <a:lstStyle/>
          <a:p>
            <a:pPr eaLnBrk="1" hangingPunct="1"/>
            <a:r>
              <a:rPr lang="en-US" sz="4800" smtClean="0"/>
              <a:t>1972</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Grp="1"/>
          </p:cNvSpPr>
          <p:nvPr>
            <p:ph type="ctrTitle"/>
          </p:nvPr>
        </p:nvSpPr>
        <p:spPr bwMode="auto">
          <a:xfrm>
            <a:off x="685800" y="2130425"/>
            <a:ext cx="7772400" cy="19081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noAutofit/>
          </a:bodyPr>
          <a:lstStyle/>
          <a:p>
            <a:pPr eaLnBrk="1" hangingPunct="1">
              <a:defRPr/>
            </a:pPr>
            <a:r>
              <a:rPr lang="en-US" sz="4000" cap="none" dirty="0" smtClean="0">
                <a:ln>
                  <a:noFill/>
                </a:ln>
                <a:solidFill>
                  <a:schemeClr val="hlink"/>
                </a:solidFill>
                <a:effectLst/>
              </a:rPr>
              <a:t>In Sri Lanka</a:t>
            </a:r>
            <a:r>
              <a:rPr lang="en-US" sz="4000" cap="none" dirty="0" smtClean="0">
                <a:ln>
                  <a:noFill/>
                </a:ln>
                <a:solidFill>
                  <a:schemeClr val="tx1"/>
                </a:solidFill>
                <a:effectLst/>
              </a:rPr>
              <a:t/>
            </a:r>
            <a:br>
              <a:rPr lang="en-US" sz="4000" cap="none" dirty="0" smtClean="0">
                <a:ln>
                  <a:noFill/>
                </a:ln>
                <a:solidFill>
                  <a:schemeClr val="tx1"/>
                </a:solidFill>
                <a:effectLst/>
              </a:rPr>
            </a:br>
            <a:r>
              <a:rPr lang="en-US" sz="4000" cap="none" dirty="0" smtClean="0">
                <a:ln>
                  <a:noFill/>
                </a:ln>
                <a:solidFill>
                  <a:schemeClr val="tx1"/>
                </a:solidFill>
                <a:effectLst>
                  <a:outerShdw blurRad="38100" dist="38100" dir="2700000" algn="tl">
                    <a:srgbClr val="000000">
                      <a:alpha val="43137"/>
                    </a:srgbClr>
                  </a:outerShdw>
                </a:effectLst>
              </a:rPr>
              <a:t>Founded the Society of Radiographers – Sri Lanka</a:t>
            </a:r>
          </a:p>
        </p:txBody>
      </p:sp>
      <p:sp>
        <p:nvSpPr>
          <p:cNvPr id="41989" name="Rectangle 5"/>
          <p:cNvSpPr>
            <a:spLocks noGrp="1"/>
          </p:cNvSpPr>
          <p:nvPr>
            <p:ph type="subTitle" idx="1"/>
          </p:nvPr>
        </p:nvSpPr>
        <p:spPr>
          <a:xfrm>
            <a:off x="1143000" y="533400"/>
            <a:ext cx="6400800" cy="990600"/>
          </a:xfrm>
        </p:spPr>
        <p:txBody>
          <a:bodyPr/>
          <a:lstStyle/>
          <a:p>
            <a:pPr marL="136525" eaLnBrk="1" hangingPunct="1">
              <a:defRPr/>
            </a:pPr>
            <a:r>
              <a:rPr lang="en-US" sz="4800" b="1" dirty="0" smtClean="0">
                <a:effectLst>
                  <a:outerShdw blurRad="38100" dist="38100" dir="2700000" algn="tl">
                    <a:srgbClr val="000000">
                      <a:alpha val="43137"/>
                    </a:srgbClr>
                  </a:outerShdw>
                </a:effectLst>
              </a:rPr>
              <a:t>1975</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2286000"/>
            <a:ext cx="8229600" cy="1828800"/>
          </a:xfrm>
        </p:spPr>
        <p:txBody>
          <a:bodyPr>
            <a:normAutofit fontScale="90000"/>
          </a:bodyPr>
          <a:lstStyle/>
          <a:p>
            <a:pPr eaLnBrk="1" fontAlgn="auto" hangingPunct="1">
              <a:spcAft>
                <a:spcPts val="0"/>
              </a:spcAft>
              <a:defRPr/>
            </a:pPr>
            <a:r>
              <a:rPr lang="en-US" dirty="0" smtClean="0">
                <a:solidFill>
                  <a:srgbClr val="00B0F0"/>
                </a:solidFill>
              </a:rPr>
              <a:t>DSA</a:t>
            </a:r>
            <a:r>
              <a:rPr lang="en-US" dirty="0" smtClean="0"/>
              <a:t> </a:t>
            </a:r>
            <a:br>
              <a:rPr lang="en-US" dirty="0" smtClean="0"/>
            </a:br>
            <a:r>
              <a:rPr lang="en-US" dirty="0" smtClean="0"/>
              <a:t>Digital subtraction Angiography</a:t>
            </a:r>
            <a:endParaRPr lang="en-US" dirty="0"/>
          </a:p>
        </p:txBody>
      </p:sp>
      <p:sp>
        <p:nvSpPr>
          <p:cNvPr id="27651" name="Subtitle 4"/>
          <p:cNvSpPr>
            <a:spLocks noGrp="1"/>
          </p:cNvSpPr>
          <p:nvPr>
            <p:ph type="subTitle" idx="1"/>
          </p:nvPr>
        </p:nvSpPr>
        <p:spPr>
          <a:xfrm>
            <a:off x="1371600" y="914400"/>
            <a:ext cx="6400800" cy="1066800"/>
          </a:xfrm>
        </p:spPr>
        <p:txBody>
          <a:bodyPr/>
          <a:lstStyle/>
          <a:p>
            <a:pPr eaLnBrk="1" hangingPunct="1"/>
            <a:r>
              <a:rPr lang="en-US" sz="4800" smtClean="0"/>
              <a:t>1977</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4"/>
          <p:cNvSpPr>
            <a:spLocks noGrp="1" noChangeArrowheads="1"/>
          </p:cNvSpPr>
          <p:nvPr>
            <p:ph type="ctrTitle"/>
          </p:nvPr>
        </p:nvSpPr>
        <p:spPr>
          <a:xfrm>
            <a:off x="914400" y="2514600"/>
            <a:ext cx="7772400" cy="3886200"/>
          </a:xfrm>
        </p:spPr>
        <p:txBody>
          <a:bodyPr>
            <a:normAutofit fontScale="90000"/>
          </a:bodyPr>
          <a:lstStyle/>
          <a:p>
            <a:pPr eaLnBrk="1" fontAlgn="auto" hangingPunct="1">
              <a:spcAft>
                <a:spcPts val="0"/>
              </a:spcAft>
              <a:defRPr/>
            </a:pPr>
            <a:r>
              <a:rPr lang="en-US" sz="4000" dirty="0">
                <a:hlinkClick r:id="rId2"/>
              </a:rPr>
              <a:t>Magnetic Resonance Imaging (MRI) </a:t>
            </a:r>
            <a:r>
              <a:rPr lang="en-US" sz="4000" dirty="0" smtClean="0"/>
              <a:t/>
            </a:r>
            <a:br>
              <a:rPr lang="en-US" sz="4000" dirty="0" smtClean="0"/>
            </a:br>
            <a:r>
              <a:rPr lang="en-US" sz="4000" dirty="0" smtClean="0"/>
              <a:t>of </a:t>
            </a:r>
            <a:r>
              <a:rPr lang="en-US" sz="4000" dirty="0"/>
              <a:t>the brain was first done on a clinical patient. MRI was developed by Paul </a:t>
            </a:r>
            <a:r>
              <a:rPr lang="en-US" sz="4000" dirty="0" err="1"/>
              <a:t>Lauterbur</a:t>
            </a:r>
            <a:r>
              <a:rPr lang="en-US" sz="4000" dirty="0"/>
              <a:t> and scientists at Thorn-EMI Laboratories, England, and Nottingham University, England. </a:t>
            </a:r>
          </a:p>
        </p:txBody>
      </p:sp>
      <p:sp>
        <p:nvSpPr>
          <p:cNvPr id="28675" name="Rectangle 5"/>
          <p:cNvSpPr>
            <a:spLocks noGrp="1" noChangeArrowheads="1"/>
          </p:cNvSpPr>
          <p:nvPr>
            <p:ph type="subTitle" idx="1"/>
          </p:nvPr>
        </p:nvSpPr>
        <p:spPr>
          <a:xfrm>
            <a:off x="1447800" y="228600"/>
            <a:ext cx="6400800" cy="838200"/>
          </a:xfrm>
        </p:spPr>
        <p:txBody>
          <a:bodyPr/>
          <a:lstStyle/>
          <a:p>
            <a:pPr eaLnBrk="1" hangingPunct="1"/>
            <a:r>
              <a:rPr lang="en-US" sz="4800" smtClean="0"/>
              <a:t>1980</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066800"/>
            <a:ext cx="8229600" cy="4419600"/>
          </a:xfrm>
        </p:spPr>
        <p:txBody>
          <a:bodyPr>
            <a:normAutofit fontScale="90000"/>
          </a:bodyPr>
          <a:lstStyle/>
          <a:p>
            <a:pPr>
              <a:defRPr/>
            </a:pPr>
            <a:r>
              <a:rPr lang="en-US" dirty="0" smtClean="0"/>
              <a:t>Radiography training around the world changed from 2- year diplomas to 3-yearhigher diplomas and then to 3-4 year bachelors' degrees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228600" y="1981200"/>
            <a:ext cx="8229600" cy="2514600"/>
          </a:xfrm>
        </p:spPr>
        <p:txBody>
          <a:bodyPr>
            <a:normAutofit fontScale="90000"/>
          </a:bodyPr>
          <a:lstStyle/>
          <a:p>
            <a:pPr eaLnBrk="1" fontAlgn="auto" hangingPunct="1">
              <a:spcAft>
                <a:spcPts val="0"/>
              </a:spcAft>
              <a:defRPr/>
            </a:pPr>
            <a:r>
              <a:rPr lang="en-US" dirty="0" smtClean="0">
                <a:solidFill>
                  <a:srgbClr val="0070C0"/>
                </a:solidFill>
              </a:rPr>
              <a:t>CR</a:t>
            </a:r>
            <a:r>
              <a:rPr lang="en-US" dirty="0" smtClean="0"/>
              <a:t> </a:t>
            </a:r>
            <a:br>
              <a:rPr lang="en-US" dirty="0" smtClean="0"/>
            </a:br>
            <a:r>
              <a:rPr lang="en-US" dirty="0" smtClean="0"/>
              <a:t>first Computed radiography system introduced</a:t>
            </a:r>
            <a:endParaRPr lang="en-US" dirty="0"/>
          </a:p>
        </p:txBody>
      </p:sp>
      <p:sp>
        <p:nvSpPr>
          <p:cNvPr id="30723" name="Subtitle 6"/>
          <p:cNvSpPr>
            <a:spLocks noGrp="1"/>
          </p:cNvSpPr>
          <p:nvPr>
            <p:ph type="subTitle" idx="1"/>
          </p:nvPr>
        </p:nvSpPr>
        <p:spPr>
          <a:xfrm>
            <a:off x="1143000" y="609600"/>
            <a:ext cx="6400800" cy="838200"/>
          </a:xfrm>
        </p:spPr>
        <p:txBody>
          <a:bodyPr/>
          <a:lstStyle/>
          <a:p>
            <a:pPr eaLnBrk="1" hangingPunct="1"/>
            <a:r>
              <a:rPr lang="en-US" sz="4800" smtClean="0"/>
              <a:t>1981</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Grp="1" noChangeArrowheads="1"/>
          </p:cNvSpPr>
          <p:nvPr>
            <p:ph type="ctrTitle"/>
          </p:nvPr>
        </p:nvSpPr>
        <p:spPr>
          <a:xfrm>
            <a:off x="685800" y="1828801"/>
            <a:ext cx="7696200" cy="3733800"/>
          </a:xfrm>
        </p:spPr>
        <p:txBody>
          <a:bodyPr/>
          <a:lstStyle/>
          <a:p>
            <a:pPr eaLnBrk="1" fontAlgn="auto" hangingPunct="1">
              <a:spcAft>
                <a:spcPts val="0"/>
              </a:spcAft>
              <a:defRPr/>
            </a:pPr>
            <a:r>
              <a:rPr lang="en-US" sz="4000" i="1" dirty="0">
                <a:solidFill>
                  <a:srgbClr val="002060"/>
                </a:solidFill>
              </a:rPr>
              <a:t>3-Dimensional image </a:t>
            </a:r>
            <a:r>
              <a:rPr lang="en-US" sz="4000" i="1" dirty="0"/>
              <a:t>processing</a:t>
            </a:r>
            <a:r>
              <a:rPr lang="en-US" sz="4000" dirty="0"/>
              <a:t> using digital computers and CT or MR data, three dimensional images of bones and organs were first made. </a:t>
            </a:r>
          </a:p>
        </p:txBody>
      </p:sp>
      <p:sp>
        <p:nvSpPr>
          <p:cNvPr id="31747" name="Rectangle 5"/>
          <p:cNvSpPr>
            <a:spLocks noGrp="1" noChangeArrowheads="1"/>
          </p:cNvSpPr>
          <p:nvPr>
            <p:ph type="subTitle" idx="1"/>
          </p:nvPr>
        </p:nvSpPr>
        <p:spPr>
          <a:xfrm>
            <a:off x="914400" y="381000"/>
            <a:ext cx="6400800" cy="1295400"/>
          </a:xfrm>
        </p:spPr>
        <p:txBody>
          <a:bodyPr/>
          <a:lstStyle/>
          <a:p>
            <a:pPr eaLnBrk="1" hangingPunct="1"/>
            <a:r>
              <a:rPr lang="en-US" sz="4000" smtClean="0"/>
              <a:t>1984</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4"/>
          <p:cNvSpPr>
            <a:spLocks noGrp="1" noChangeArrowheads="1"/>
          </p:cNvSpPr>
          <p:nvPr>
            <p:ph type="ctrTitle"/>
          </p:nvPr>
        </p:nvSpPr>
        <p:spPr>
          <a:xfrm>
            <a:off x="685800" y="2130425"/>
            <a:ext cx="7696200" cy="2746375"/>
          </a:xfrm>
        </p:spPr>
        <p:txBody>
          <a:bodyPr>
            <a:normAutofit fontScale="90000"/>
          </a:bodyPr>
          <a:lstStyle/>
          <a:p>
            <a:pPr eaLnBrk="1" fontAlgn="auto" hangingPunct="1">
              <a:spcAft>
                <a:spcPts val="0"/>
              </a:spcAft>
              <a:defRPr/>
            </a:pPr>
            <a:r>
              <a:rPr lang="en-US" sz="4000" i="1" dirty="0" smtClean="0">
                <a:hlinkClick r:id="rId2"/>
              </a:rPr>
              <a:t>Positron </a:t>
            </a:r>
            <a:r>
              <a:rPr lang="en-US" sz="4000" i="1" dirty="0">
                <a:hlinkClick r:id="rId2"/>
              </a:rPr>
              <a:t>Emission Tomography (PET)</a:t>
            </a:r>
            <a:r>
              <a:rPr lang="en-US" sz="4000" i="1" dirty="0"/>
              <a:t> </a:t>
            </a:r>
            <a:r>
              <a:rPr lang="en-US" sz="4000" i="1" dirty="0" smtClean="0"/>
              <a:t/>
            </a:r>
            <a:br>
              <a:rPr lang="en-US" sz="4000" i="1" dirty="0" smtClean="0"/>
            </a:br>
            <a:r>
              <a:rPr lang="en-US" sz="4000" i="1" dirty="0" smtClean="0"/>
              <a:t>Clinical scanning</a:t>
            </a:r>
            <a:r>
              <a:rPr lang="en-US" sz="4000" dirty="0"/>
              <a:t> developed by scientists at the University of California </a:t>
            </a:r>
          </a:p>
        </p:txBody>
      </p:sp>
      <p:sp>
        <p:nvSpPr>
          <p:cNvPr id="32771" name="Rectangle 5"/>
          <p:cNvSpPr>
            <a:spLocks noGrp="1" noChangeArrowheads="1"/>
          </p:cNvSpPr>
          <p:nvPr>
            <p:ph type="subTitle" idx="1"/>
          </p:nvPr>
        </p:nvSpPr>
        <p:spPr>
          <a:xfrm>
            <a:off x="914400" y="381000"/>
            <a:ext cx="6858000" cy="1676400"/>
          </a:xfrm>
        </p:spPr>
        <p:txBody>
          <a:bodyPr/>
          <a:lstStyle/>
          <a:p>
            <a:pPr eaLnBrk="1" hangingPunct="1"/>
            <a:r>
              <a:rPr lang="en-US" sz="4000" smtClean="0"/>
              <a:t>1985</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ctrTitle"/>
          </p:nvPr>
        </p:nvSpPr>
        <p:spPr>
          <a:xfrm>
            <a:off x="838200" y="1219200"/>
            <a:ext cx="7620000" cy="5181600"/>
          </a:xfrm>
        </p:spPr>
        <p:txBody>
          <a:bodyPr>
            <a:normAutofit fontScale="90000"/>
          </a:bodyPr>
          <a:lstStyle/>
          <a:p>
            <a:pPr eaLnBrk="1" fontAlgn="auto" hangingPunct="1">
              <a:spcAft>
                <a:spcPts val="0"/>
              </a:spcAft>
              <a:defRPr/>
            </a:pPr>
            <a:r>
              <a:rPr lang="en-US" dirty="0">
                <a:hlinkClick r:id="rId2"/>
              </a:rPr>
              <a:t>Chest </a:t>
            </a:r>
            <a:r>
              <a:rPr lang="en-US" dirty="0" smtClean="0">
                <a:hlinkClick r:id="rId2"/>
              </a:rPr>
              <a:t>x-ray</a:t>
            </a:r>
            <a:r>
              <a:rPr lang="en-US" dirty="0"/>
              <a:t/>
            </a:r>
            <a:br>
              <a:rPr lang="en-US" dirty="0"/>
            </a:br>
            <a:r>
              <a:rPr lang="en-US" dirty="0" smtClean="0"/>
              <a:t>widespread </a:t>
            </a:r>
            <a:r>
              <a:rPr lang="en-US" dirty="0"/>
              <a:t>use of the chest x-ray made early detection of tuberculosis (which was the most common cause of death</a:t>
            </a:r>
            <a:r>
              <a:rPr lang="en-US" dirty="0" smtClean="0"/>
              <a:t>)</a:t>
            </a:r>
            <a:endParaRPr lang="en-US" dirty="0"/>
          </a:p>
        </p:txBody>
      </p:sp>
      <p:sp>
        <p:nvSpPr>
          <p:cNvPr id="5125" name="Rectangle 5"/>
          <p:cNvSpPr>
            <a:spLocks noGrp="1" noChangeArrowheads="1"/>
          </p:cNvSpPr>
          <p:nvPr>
            <p:ph type="subTitle" idx="1"/>
          </p:nvPr>
        </p:nvSpPr>
        <p:spPr>
          <a:xfrm>
            <a:off x="1219200" y="609600"/>
            <a:ext cx="6400800" cy="609600"/>
          </a:xfrm>
        </p:spPr>
        <p:txBody>
          <a:bodyPr>
            <a:normAutofit fontScale="92500" lnSpcReduction="10000"/>
          </a:bodyPr>
          <a:lstStyle/>
          <a:p>
            <a:pPr eaLnBrk="1" fontAlgn="auto" hangingPunct="1">
              <a:spcAft>
                <a:spcPts val="0"/>
              </a:spcAft>
              <a:buClr>
                <a:schemeClr val="tx1">
                  <a:shade val="95000"/>
                </a:schemeClr>
              </a:buClr>
              <a:buFont typeface="Wingdings 2"/>
              <a:buNone/>
              <a:defRPr/>
            </a:pPr>
            <a:r>
              <a:rPr lang="en-US" sz="4000" dirty="0"/>
              <a:t>1900</a:t>
            </a:r>
            <a:r>
              <a:rPr lang="en-US" dirty="0"/>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Grp="1" noChangeArrowheads="1"/>
          </p:cNvSpPr>
          <p:nvPr>
            <p:ph type="ctrTitle"/>
          </p:nvPr>
        </p:nvSpPr>
        <p:spPr>
          <a:xfrm>
            <a:off x="533400" y="2819400"/>
            <a:ext cx="7696200" cy="3508375"/>
          </a:xfrm>
        </p:spPr>
        <p:txBody>
          <a:bodyPr>
            <a:normAutofit fontScale="90000"/>
          </a:bodyPr>
          <a:lstStyle/>
          <a:p>
            <a:pPr eaLnBrk="1" fontAlgn="auto" hangingPunct="1">
              <a:spcAft>
                <a:spcPts val="0"/>
              </a:spcAft>
              <a:defRPr/>
            </a:pPr>
            <a:r>
              <a:rPr lang="en-US" sz="4000" i="1" dirty="0" smtClean="0">
                <a:solidFill>
                  <a:srgbClr val="00B0F0"/>
                </a:solidFill>
              </a:rPr>
              <a:t>PACS</a:t>
            </a:r>
            <a:r>
              <a:rPr lang="en-US" sz="4000" i="1" dirty="0" smtClean="0"/>
              <a:t/>
            </a:r>
            <a:br>
              <a:rPr lang="en-US" sz="4000" i="1" dirty="0" smtClean="0"/>
            </a:br>
            <a:r>
              <a:rPr lang="en-US" sz="4000" i="1" dirty="0" smtClean="0"/>
              <a:t>Clinical </a:t>
            </a:r>
            <a:r>
              <a:rPr lang="en-US" sz="4000" i="1" dirty="0"/>
              <a:t>Networks</a:t>
            </a:r>
            <a:r>
              <a:rPr lang="en-US" sz="4000" dirty="0"/>
              <a:t> were first implemented to allow digital diagnostic images to be shared between physicians via computer network, allowing a doctor in Boston to review a CT examination from a patient in Beijing, China </a:t>
            </a:r>
          </a:p>
        </p:txBody>
      </p:sp>
      <p:sp>
        <p:nvSpPr>
          <p:cNvPr id="33795" name="Rectangle 5"/>
          <p:cNvSpPr>
            <a:spLocks noGrp="1" noChangeArrowheads="1"/>
          </p:cNvSpPr>
          <p:nvPr>
            <p:ph type="subTitle" idx="1"/>
          </p:nvPr>
        </p:nvSpPr>
        <p:spPr>
          <a:xfrm>
            <a:off x="1219200" y="228600"/>
            <a:ext cx="6400800" cy="838200"/>
          </a:xfrm>
        </p:spPr>
        <p:txBody>
          <a:bodyPr/>
          <a:lstStyle/>
          <a:p>
            <a:pPr eaLnBrk="1" hangingPunct="1"/>
            <a:r>
              <a:rPr lang="en-US" sz="4000" smtClean="0"/>
              <a:t>1985</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Grp="1" noChangeArrowheads="1"/>
          </p:cNvSpPr>
          <p:nvPr>
            <p:ph type="ctrTitle"/>
          </p:nvPr>
        </p:nvSpPr>
        <p:spPr>
          <a:xfrm>
            <a:off x="685800" y="3048000"/>
            <a:ext cx="7772400" cy="3432175"/>
          </a:xfrm>
        </p:spPr>
        <p:txBody>
          <a:bodyPr>
            <a:normAutofit fontScale="90000"/>
          </a:bodyPr>
          <a:lstStyle/>
          <a:p>
            <a:pPr eaLnBrk="1" fontAlgn="auto" hangingPunct="1">
              <a:spcAft>
                <a:spcPts val="0"/>
              </a:spcAft>
              <a:defRPr/>
            </a:pPr>
            <a:r>
              <a:rPr lang="en-US" sz="4000" dirty="0">
                <a:hlinkClick r:id="rId2"/>
              </a:rPr>
              <a:t>Spiral CT</a:t>
            </a:r>
            <a:r>
              <a:rPr lang="en-US" sz="4000" dirty="0"/>
              <a:t> </a:t>
            </a:r>
            <a:r>
              <a:rPr lang="en-US" sz="4000" dirty="0" smtClean="0"/>
              <a:t/>
            </a:r>
            <a:br>
              <a:rPr lang="en-US" sz="4000" dirty="0" smtClean="0"/>
            </a:br>
            <a:r>
              <a:rPr lang="en-US" sz="3600" dirty="0" smtClean="0"/>
              <a:t>allows </a:t>
            </a:r>
            <a:r>
              <a:rPr lang="en-US" sz="3600" dirty="0"/>
              <a:t>fast volume scanning of an entire organ during a single, short patient breath hold of 20 to 30 seconds. Spiral CT had caused a renaissance in CT and lead the way </a:t>
            </a:r>
            <a:r>
              <a:rPr lang="en-US" sz="3600" dirty="0" smtClean="0"/>
              <a:t>to significant </a:t>
            </a:r>
            <a:r>
              <a:rPr lang="en-US" sz="3600" dirty="0"/>
              <a:t>developments like CT Angiography</a:t>
            </a:r>
            <a:r>
              <a:rPr lang="en-US" sz="4000" dirty="0"/>
              <a:t>. </a:t>
            </a:r>
          </a:p>
        </p:txBody>
      </p:sp>
      <p:sp>
        <p:nvSpPr>
          <p:cNvPr id="39941" name="Rectangle 5"/>
          <p:cNvSpPr>
            <a:spLocks noGrp="1" noChangeArrowheads="1"/>
          </p:cNvSpPr>
          <p:nvPr>
            <p:ph type="subTitle" idx="1"/>
          </p:nvPr>
        </p:nvSpPr>
        <p:spPr>
          <a:xfrm>
            <a:off x="990600" y="381000"/>
            <a:ext cx="6400800" cy="685800"/>
          </a:xfrm>
        </p:spPr>
        <p:txBody>
          <a:bodyPr>
            <a:normAutofit lnSpcReduction="10000"/>
          </a:bodyPr>
          <a:lstStyle/>
          <a:p>
            <a:pPr eaLnBrk="1" fontAlgn="auto" hangingPunct="1">
              <a:spcAft>
                <a:spcPts val="0"/>
              </a:spcAft>
              <a:buClr>
                <a:schemeClr val="tx1">
                  <a:shade val="95000"/>
                </a:schemeClr>
              </a:buClr>
              <a:buFont typeface="Wingdings 2"/>
              <a:buNone/>
              <a:defRPr/>
            </a:pPr>
            <a:r>
              <a:rPr lang="en-US" sz="4000" dirty="0"/>
              <a:t>1989</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Grp="1" noChangeArrowheads="1"/>
          </p:cNvSpPr>
          <p:nvPr>
            <p:ph type="ctrTitle"/>
          </p:nvPr>
        </p:nvSpPr>
        <p:spPr>
          <a:xfrm>
            <a:off x="762000" y="1447800"/>
            <a:ext cx="7467600" cy="4191000"/>
          </a:xfrm>
        </p:spPr>
        <p:txBody>
          <a:bodyPr>
            <a:normAutofit fontScale="90000"/>
          </a:bodyPr>
          <a:lstStyle/>
          <a:p>
            <a:pPr eaLnBrk="1" fontAlgn="auto" hangingPunct="1">
              <a:spcAft>
                <a:spcPts val="0"/>
              </a:spcAft>
              <a:defRPr/>
            </a:pPr>
            <a:r>
              <a:rPr lang="en-US" sz="4000" dirty="0">
                <a:hlinkClick r:id="rId2"/>
              </a:rPr>
              <a:t>MR Angiography</a:t>
            </a:r>
            <a:r>
              <a:rPr lang="en-US" sz="4000" dirty="0"/>
              <a:t> </a:t>
            </a:r>
            <a:r>
              <a:rPr lang="en-US" sz="4000" dirty="0" smtClean="0"/>
              <a:t/>
            </a:r>
            <a:br>
              <a:rPr lang="en-US" sz="4000" dirty="0" smtClean="0"/>
            </a:br>
            <a:r>
              <a:rPr lang="en-US" sz="4000" dirty="0" smtClean="0"/>
              <a:t>developed </a:t>
            </a:r>
            <a:r>
              <a:rPr lang="en-US" sz="4000" dirty="0"/>
              <a:t>and clinically available to allow non-invasive imaging of the blood vessels without radiation or contrast injection. </a:t>
            </a:r>
          </a:p>
        </p:txBody>
      </p:sp>
      <p:sp>
        <p:nvSpPr>
          <p:cNvPr id="35843" name="Rectangle 5"/>
          <p:cNvSpPr>
            <a:spLocks noGrp="1" noChangeArrowheads="1"/>
          </p:cNvSpPr>
          <p:nvPr>
            <p:ph type="subTitle" idx="1"/>
          </p:nvPr>
        </p:nvSpPr>
        <p:spPr>
          <a:xfrm>
            <a:off x="914400" y="381000"/>
            <a:ext cx="6400800" cy="1295400"/>
          </a:xfrm>
        </p:spPr>
        <p:txBody>
          <a:bodyPr/>
          <a:lstStyle/>
          <a:p>
            <a:pPr eaLnBrk="1" hangingPunct="1"/>
            <a:r>
              <a:rPr lang="en-US" sz="4000" smtClean="0"/>
              <a:t>1989</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4"/>
          <p:cNvSpPr>
            <a:spLocks noGrp="1" noChangeArrowheads="1"/>
          </p:cNvSpPr>
          <p:nvPr>
            <p:ph type="ctrTitle"/>
          </p:nvPr>
        </p:nvSpPr>
        <p:spPr>
          <a:xfrm>
            <a:off x="762000" y="1600200"/>
            <a:ext cx="7772400" cy="4800600"/>
          </a:xfrm>
        </p:spPr>
        <p:txBody>
          <a:bodyPr>
            <a:normAutofit fontScale="90000"/>
          </a:bodyPr>
          <a:lstStyle/>
          <a:p>
            <a:pPr eaLnBrk="1" fontAlgn="auto" hangingPunct="1">
              <a:spcAft>
                <a:spcPts val="0"/>
              </a:spcAft>
              <a:defRPr/>
            </a:pPr>
            <a:r>
              <a:rPr lang="en-US" sz="4000" dirty="0">
                <a:hlinkClick r:id="rId2"/>
              </a:rPr>
              <a:t>Echo Planar MR Imaging (EPI)</a:t>
            </a:r>
            <a:r>
              <a:rPr lang="en-US" sz="4000" dirty="0"/>
              <a:t> </a:t>
            </a:r>
            <a:r>
              <a:rPr lang="en-US" sz="4000" dirty="0" smtClean="0"/>
              <a:t/>
            </a:r>
            <a:br>
              <a:rPr lang="en-US" sz="4000" dirty="0" smtClean="0"/>
            </a:br>
            <a:r>
              <a:rPr lang="en-US" sz="3600" cap="none" dirty="0" smtClean="0"/>
              <a:t>Developed and clinically available to allow MR systems to provide early detection of acute stroke. EPI also makes possible functional imaging, for instance of brain activity allowing doctors to investigate the function of different centers of the mind</a:t>
            </a:r>
            <a:r>
              <a:rPr lang="en-US" sz="3600" dirty="0" smtClean="0"/>
              <a:t>. </a:t>
            </a:r>
            <a:endParaRPr lang="en-US" sz="3600" dirty="0"/>
          </a:p>
        </p:txBody>
      </p:sp>
      <p:sp>
        <p:nvSpPr>
          <p:cNvPr id="36867" name="Rectangle 5"/>
          <p:cNvSpPr>
            <a:spLocks noGrp="1" noChangeArrowheads="1"/>
          </p:cNvSpPr>
          <p:nvPr>
            <p:ph type="subTitle" idx="1"/>
          </p:nvPr>
        </p:nvSpPr>
        <p:spPr>
          <a:xfrm>
            <a:off x="1143000" y="228600"/>
            <a:ext cx="6400800" cy="762000"/>
          </a:xfrm>
        </p:spPr>
        <p:txBody>
          <a:bodyPr/>
          <a:lstStyle/>
          <a:p>
            <a:pPr eaLnBrk="1" hangingPunct="1"/>
            <a:r>
              <a:rPr lang="en-US" sz="4000" smtClean="0"/>
              <a:t>1993</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4"/>
          <p:cNvSpPr>
            <a:spLocks noGrp="1" noChangeArrowheads="1"/>
          </p:cNvSpPr>
          <p:nvPr>
            <p:ph type="ctrTitle"/>
          </p:nvPr>
        </p:nvSpPr>
        <p:spPr>
          <a:xfrm>
            <a:off x="762000" y="1752600"/>
            <a:ext cx="7772400" cy="3657600"/>
          </a:xfrm>
        </p:spPr>
        <p:txBody>
          <a:bodyPr>
            <a:normAutofit fontScale="90000"/>
          </a:bodyPr>
          <a:lstStyle/>
          <a:p>
            <a:pPr eaLnBrk="1" fontAlgn="auto" hangingPunct="1">
              <a:spcAft>
                <a:spcPts val="0"/>
              </a:spcAft>
              <a:defRPr/>
            </a:pPr>
            <a:r>
              <a:rPr lang="en-US" sz="4000" dirty="0">
                <a:hlinkClick r:id="rId2"/>
              </a:rPr>
              <a:t>Open MRI</a:t>
            </a:r>
            <a:r>
              <a:rPr lang="en-US" sz="4000" dirty="0"/>
              <a:t> </a:t>
            </a:r>
            <a:r>
              <a:rPr lang="en-US" sz="4000" dirty="0" smtClean="0"/>
              <a:t/>
            </a:r>
            <a:br>
              <a:rPr lang="en-US" sz="4000" dirty="0" smtClean="0"/>
            </a:br>
            <a:r>
              <a:rPr lang="en-US" sz="4000" cap="none" dirty="0" smtClean="0"/>
              <a:t>Developed to allow MR scanning of severely claustrophobic or obese patients who could not tolerate conventional MR imaging in a close bore system</a:t>
            </a:r>
            <a:r>
              <a:rPr lang="en-US" sz="4000" dirty="0" smtClean="0"/>
              <a:t>. </a:t>
            </a:r>
            <a:endParaRPr lang="en-US" sz="4000" dirty="0"/>
          </a:p>
        </p:txBody>
      </p:sp>
      <p:sp>
        <p:nvSpPr>
          <p:cNvPr id="37891" name="Rectangle 5"/>
          <p:cNvSpPr>
            <a:spLocks noGrp="1" noChangeArrowheads="1"/>
          </p:cNvSpPr>
          <p:nvPr>
            <p:ph type="subTitle" idx="1"/>
          </p:nvPr>
        </p:nvSpPr>
        <p:spPr>
          <a:xfrm>
            <a:off x="1219200" y="533400"/>
            <a:ext cx="6400800" cy="1143000"/>
          </a:xfrm>
        </p:spPr>
        <p:txBody>
          <a:bodyPr/>
          <a:lstStyle/>
          <a:p>
            <a:pPr eaLnBrk="1" hangingPunct="1"/>
            <a:r>
              <a:rPr lang="en-US" sz="4000" smtClean="0"/>
              <a:t>1993</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4"/>
          <p:cNvSpPr>
            <a:spLocks noGrp="1"/>
          </p:cNvSpPr>
          <p:nvPr>
            <p:ph type="ctrTitle"/>
          </p:nvPr>
        </p:nvSpPr>
        <p:spPr bwMode="auto">
          <a:xfrm>
            <a:off x="609600" y="2514600"/>
            <a:ext cx="7772400" cy="14700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normAutofit fontScale="90000"/>
          </a:bodyPr>
          <a:lstStyle/>
          <a:p>
            <a:pPr eaLnBrk="1" hangingPunct="1">
              <a:defRPr/>
            </a:pPr>
            <a:r>
              <a:rPr lang="en-US" sz="3700" cap="none" dirty="0" smtClean="0">
                <a:ln>
                  <a:noFill/>
                </a:ln>
                <a:solidFill>
                  <a:srgbClr val="0033CC"/>
                </a:solidFill>
                <a:effectLst>
                  <a:outerShdw blurRad="38100" dist="38100" dir="2700000" algn="tl">
                    <a:srgbClr val="000000">
                      <a:alpha val="43137"/>
                    </a:srgbClr>
                  </a:outerShdw>
                </a:effectLst>
              </a:rPr>
              <a:t>PET/CT scanner</a:t>
            </a:r>
            <a:r>
              <a:rPr lang="en-US" sz="3700" cap="none" dirty="0" smtClean="0">
                <a:ln>
                  <a:noFill/>
                </a:ln>
                <a:solidFill>
                  <a:schemeClr val="tx1"/>
                </a:solidFill>
                <a:effectLst>
                  <a:outerShdw blurRad="38100" dist="38100" dir="2700000" algn="tl">
                    <a:srgbClr val="000000">
                      <a:alpha val="43137"/>
                    </a:srgbClr>
                  </a:outerShdw>
                </a:effectLst>
              </a:rPr>
              <a:t> </a:t>
            </a:r>
            <a:br>
              <a:rPr lang="en-US" sz="3700" cap="none" dirty="0" smtClean="0">
                <a:ln>
                  <a:noFill/>
                </a:ln>
                <a:solidFill>
                  <a:schemeClr val="tx1"/>
                </a:solidFill>
                <a:effectLst>
                  <a:outerShdw blurRad="38100" dist="38100" dir="2700000" algn="tl">
                    <a:srgbClr val="000000">
                      <a:alpha val="43137"/>
                    </a:srgbClr>
                  </a:outerShdw>
                </a:effectLst>
              </a:rPr>
            </a:br>
            <a:r>
              <a:rPr lang="en-US" sz="3700" cap="none" dirty="0" smtClean="0">
                <a:ln>
                  <a:noFill/>
                </a:ln>
                <a:solidFill>
                  <a:schemeClr val="tx1"/>
                </a:solidFill>
                <a:effectLst>
                  <a:outerShdw blurRad="38100" dist="38100" dir="2700000" algn="tl">
                    <a:srgbClr val="000000">
                      <a:alpha val="43137"/>
                    </a:srgbClr>
                  </a:outerShdw>
                </a:effectLst>
              </a:rPr>
              <a:t>Invented by Dr. Ron Nutt and Dr. David Townsend </a:t>
            </a:r>
            <a:br>
              <a:rPr lang="en-US" sz="3700" cap="none" dirty="0" smtClean="0">
                <a:ln>
                  <a:noFill/>
                </a:ln>
                <a:solidFill>
                  <a:schemeClr val="tx1"/>
                </a:solidFill>
                <a:effectLst>
                  <a:outerShdw blurRad="38100" dist="38100" dir="2700000" algn="tl">
                    <a:srgbClr val="000000">
                      <a:alpha val="43137"/>
                    </a:srgbClr>
                  </a:outerShdw>
                </a:effectLst>
              </a:rPr>
            </a:br>
            <a:r>
              <a:rPr lang="en-US" sz="3700" cap="none" dirty="0" smtClean="0">
                <a:ln>
                  <a:noFill/>
                </a:ln>
                <a:solidFill>
                  <a:schemeClr val="tx1"/>
                </a:solidFill>
                <a:effectLst>
                  <a:outerShdw blurRad="38100" dist="38100" dir="2700000" algn="tl">
                    <a:srgbClr val="000000">
                      <a:alpha val="43137"/>
                    </a:srgbClr>
                  </a:outerShdw>
                </a:effectLst>
              </a:rPr>
              <a:t>The first generation of PET/CT scanners included a single slice spiral CT integrated with a PET camera which utilized BGO detectors.</a:t>
            </a:r>
            <a:br>
              <a:rPr lang="en-US" sz="3700" cap="none" dirty="0" smtClean="0">
                <a:ln>
                  <a:noFill/>
                </a:ln>
                <a:solidFill>
                  <a:schemeClr val="tx1"/>
                </a:solidFill>
                <a:effectLst>
                  <a:outerShdw blurRad="38100" dist="38100" dir="2700000" algn="tl">
                    <a:srgbClr val="000000">
                      <a:alpha val="43137"/>
                    </a:srgbClr>
                  </a:outerShdw>
                </a:effectLst>
              </a:rPr>
            </a:br>
            <a:r>
              <a:rPr lang="en-US" sz="3700" cap="none" dirty="0" smtClean="0">
                <a:ln>
                  <a:noFill/>
                </a:ln>
                <a:solidFill>
                  <a:schemeClr val="hlink"/>
                </a:solidFill>
                <a:effectLst>
                  <a:outerShdw blurRad="38100" dist="38100" dir="2700000" algn="tl">
                    <a:srgbClr val="000000">
                      <a:alpha val="43137"/>
                    </a:srgbClr>
                  </a:outerShdw>
                </a:effectLst>
              </a:rPr>
              <a:t>SPECT/CT also was </a:t>
            </a:r>
            <a:r>
              <a:rPr lang="en-US" sz="3700" cap="none" dirty="0" smtClean="0">
                <a:ln>
                  <a:noFill/>
                </a:ln>
                <a:solidFill>
                  <a:schemeClr val="hlink"/>
                </a:solidFill>
                <a:effectLst/>
              </a:rPr>
              <a:t>introduced</a:t>
            </a:r>
          </a:p>
        </p:txBody>
      </p:sp>
      <p:sp>
        <p:nvSpPr>
          <p:cNvPr id="46085" name="Rectangle 5"/>
          <p:cNvSpPr>
            <a:spLocks noGrp="1"/>
          </p:cNvSpPr>
          <p:nvPr>
            <p:ph type="subTitle" idx="1"/>
          </p:nvPr>
        </p:nvSpPr>
        <p:spPr>
          <a:xfrm>
            <a:off x="1219200" y="304800"/>
            <a:ext cx="6400800" cy="762000"/>
          </a:xfrm>
        </p:spPr>
        <p:txBody>
          <a:bodyPr/>
          <a:lstStyle/>
          <a:p>
            <a:pPr marL="136525" eaLnBrk="1" hangingPunct="1">
              <a:defRPr/>
            </a:pPr>
            <a:r>
              <a:rPr lang="en-US" sz="4000" b="1" dirty="0" smtClean="0">
                <a:effectLst>
                  <a:outerShdw blurRad="38100" dist="38100" dir="2700000" algn="tl">
                    <a:srgbClr val="000000">
                      <a:alpha val="43137"/>
                    </a:srgbClr>
                  </a:outerShdw>
                </a:effectLst>
                <a:latin typeface="+mj-lt"/>
              </a:rPr>
              <a:t>2000</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p>
            <a:r>
              <a:rPr lang="en-US" smtClean="0">
                <a:ln>
                  <a:noFill/>
                </a:ln>
                <a:solidFill>
                  <a:schemeClr val="tx1"/>
                </a:solidFill>
                <a:effectLst/>
              </a:rPr>
              <a:t>Radiotherapy</a:t>
            </a:r>
          </a:p>
        </p:txBody>
      </p:sp>
      <p:sp>
        <p:nvSpPr>
          <p:cNvPr id="52227" name="Rectangle 3"/>
          <p:cNvSpPr>
            <a:spLocks noGrp="1"/>
          </p:cNvSpPr>
          <p:nvPr>
            <p:ph type="body" idx="1"/>
          </p:nvPr>
        </p:nvSpPr>
        <p:spPr/>
        <p:txBody>
          <a:bodyPr/>
          <a:lstStyle/>
          <a:p>
            <a:pPr>
              <a:buFont typeface="Wingdings 2" pitchFamily="18" charset="2"/>
              <a:buNone/>
            </a:pPr>
            <a:r>
              <a:rPr lang="en-US" sz="4000" smtClean="0"/>
              <a:t>Many advancements have taken place.</a:t>
            </a:r>
          </a:p>
          <a:p>
            <a:pPr>
              <a:buFont typeface="Wingdings 2" pitchFamily="18" charset="2"/>
              <a:buNone/>
            </a:pPr>
            <a:endParaRPr lang="en-US" smtClean="0"/>
          </a:p>
          <a:p>
            <a:pPr>
              <a:buFont typeface="Wingdings 2" pitchFamily="18" charset="2"/>
              <a:buNone/>
            </a:pPr>
            <a:r>
              <a:rPr lang="en-US" smtClean="0"/>
              <a:t>(This will be dealt with in the lecture by a Medical Physicist today)</a:t>
            </a:r>
          </a:p>
          <a:p>
            <a:pPr>
              <a:buFont typeface="Wingdings 2" pitchFamily="18" charset="2"/>
              <a:buNone/>
            </a:pPr>
            <a:endParaRPr lang="en-US"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4"/>
          <p:cNvSpPr>
            <a:spLocks noGrp="1"/>
          </p:cNvSpPr>
          <p:nvPr>
            <p:ph type="ctrTitle"/>
          </p:nvPr>
        </p:nvSpPr>
        <p:spPr bwMode="auto">
          <a:xfrm>
            <a:off x="685800" y="1600200"/>
            <a:ext cx="7772400" cy="2971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bodyPr>
          <a:lstStyle/>
          <a:p>
            <a:pPr eaLnBrk="1" hangingPunct="1">
              <a:defRPr/>
            </a:pPr>
            <a:r>
              <a:rPr lang="en-US" sz="4000" cap="none" dirty="0" smtClean="0">
                <a:ln>
                  <a:noFill/>
                </a:ln>
                <a:solidFill>
                  <a:srgbClr val="0033CC"/>
                </a:solidFill>
                <a:effectLst>
                  <a:outerShdw blurRad="38100" dist="38100" dir="2700000" algn="tl">
                    <a:srgbClr val="000000">
                      <a:alpha val="43137"/>
                    </a:srgbClr>
                  </a:outerShdw>
                </a:effectLst>
              </a:rPr>
              <a:t>In Sri Lanka</a:t>
            </a:r>
            <a:r>
              <a:rPr lang="en-US" sz="4000" cap="none" dirty="0" smtClean="0">
                <a:ln>
                  <a:noFill/>
                </a:ln>
                <a:solidFill>
                  <a:schemeClr val="tx1"/>
                </a:solidFill>
                <a:effectLst>
                  <a:outerShdw blurRad="38100" dist="38100" dir="2700000" algn="tl">
                    <a:srgbClr val="000000">
                      <a:alpha val="43137"/>
                    </a:srgbClr>
                  </a:outerShdw>
                </a:effectLst>
              </a:rPr>
              <a:t/>
            </a:r>
            <a:br>
              <a:rPr lang="en-US" sz="4000" cap="none" dirty="0" smtClean="0">
                <a:ln>
                  <a:noFill/>
                </a:ln>
                <a:solidFill>
                  <a:schemeClr val="tx1"/>
                </a:solidFill>
                <a:effectLst>
                  <a:outerShdw blurRad="38100" dist="38100" dir="2700000" algn="tl">
                    <a:srgbClr val="000000">
                      <a:alpha val="43137"/>
                    </a:srgbClr>
                  </a:outerShdw>
                </a:effectLst>
              </a:rPr>
            </a:br>
            <a:r>
              <a:rPr lang="en-US" sz="4000" cap="none" dirty="0" smtClean="0">
                <a:ln>
                  <a:noFill/>
                </a:ln>
                <a:solidFill>
                  <a:schemeClr val="tx1"/>
                </a:solidFill>
                <a:effectLst>
                  <a:outerShdw blurRad="38100" dist="38100" dir="2700000" algn="tl">
                    <a:srgbClr val="000000">
                      <a:alpha val="43137"/>
                    </a:srgbClr>
                  </a:outerShdw>
                </a:effectLst>
              </a:rPr>
              <a:t>Inauguration of First BSc. Radiography </a:t>
            </a:r>
            <a:r>
              <a:rPr lang="en-US" sz="4000" cap="none" dirty="0" err="1" smtClean="0">
                <a:ln>
                  <a:noFill/>
                </a:ln>
                <a:solidFill>
                  <a:schemeClr val="tx1"/>
                </a:solidFill>
                <a:effectLst>
                  <a:outerShdw blurRad="38100" dist="38100" dir="2700000" algn="tl">
                    <a:srgbClr val="000000">
                      <a:alpha val="43137"/>
                    </a:srgbClr>
                  </a:outerShdw>
                </a:effectLst>
              </a:rPr>
              <a:t>programme</a:t>
            </a:r>
            <a:r>
              <a:rPr lang="en-US" sz="4000" cap="none" dirty="0" smtClean="0">
                <a:ln>
                  <a:noFill/>
                </a:ln>
                <a:solidFill>
                  <a:schemeClr val="tx1"/>
                </a:solidFill>
                <a:effectLst>
                  <a:outerShdw blurRad="38100" dist="38100" dir="2700000" algn="tl">
                    <a:srgbClr val="000000">
                      <a:alpha val="43137"/>
                    </a:srgbClr>
                  </a:outerShdw>
                </a:effectLst>
              </a:rPr>
              <a:t> at University of </a:t>
            </a:r>
            <a:r>
              <a:rPr lang="en-US" sz="4000" cap="none" dirty="0" err="1" smtClean="0">
                <a:ln>
                  <a:noFill/>
                </a:ln>
                <a:solidFill>
                  <a:schemeClr val="tx1"/>
                </a:solidFill>
                <a:effectLst>
                  <a:outerShdw blurRad="38100" dist="38100" dir="2700000" algn="tl">
                    <a:srgbClr val="000000">
                      <a:alpha val="43137"/>
                    </a:srgbClr>
                  </a:outerShdw>
                </a:effectLst>
              </a:rPr>
              <a:t>Peradeniya</a:t>
            </a:r>
            <a:endParaRPr lang="en-US" sz="4000" cap="none" dirty="0" smtClean="0">
              <a:ln>
                <a:noFill/>
              </a:ln>
              <a:solidFill>
                <a:schemeClr val="tx1"/>
              </a:solidFill>
              <a:effectLst>
                <a:outerShdw blurRad="38100" dist="38100" dir="2700000" algn="tl">
                  <a:srgbClr val="000000">
                    <a:alpha val="43137"/>
                  </a:srgbClr>
                </a:outerShdw>
              </a:effectLst>
            </a:endParaRPr>
          </a:p>
        </p:txBody>
      </p:sp>
      <p:sp>
        <p:nvSpPr>
          <p:cNvPr id="44037" name="Rectangle 5"/>
          <p:cNvSpPr>
            <a:spLocks noGrp="1"/>
          </p:cNvSpPr>
          <p:nvPr>
            <p:ph type="subTitle" idx="1"/>
          </p:nvPr>
        </p:nvSpPr>
        <p:spPr>
          <a:xfrm>
            <a:off x="1143000" y="685800"/>
            <a:ext cx="6400800" cy="762000"/>
          </a:xfrm>
        </p:spPr>
        <p:txBody>
          <a:bodyPr/>
          <a:lstStyle/>
          <a:p>
            <a:pPr marL="136525" eaLnBrk="1" hangingPunct="1">
              <a:defRPr/>
            </a:pPr>
            <a:r>
              <a:rPr lang="en-US" sz="4000" b="1" dirty="0" smtClean="0">
                <a:effectLst>
                  <a:outerShdw blurRad="38100" dist="38100" dir="2700000" algn="tl">
                    <a:srgbClr val="000000">
                      <a:alpha val="43137"/>
                    </a:srgbClr>
                  </a:outerShdw>
                </a:effectLst>
                <a:latin typeface="+mj-lt"/>
              </a:rPr>
              <a:t>2005</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2286000"/>
            <a:ext cx="8229600" cy="2286000"/>
          </a:xfrm>
        </p:spPr>
        <p:txBody>
          <a:bodyPr/>
          <a:lstStyle/>
          <a:p>
            <a:pPr eaLnBrk="1" hangingPunct="1">
              <a:defRPr/>
            </a:pPr>
            <a:r>
              <a:rPr lang="en-US" sz="4400" dirty="0" smtClean="0">
                <a:solidFill>
                  <a:srgbClr val="0033CC"/>
                </a:solidFill>
              </a:rPr>
              <a:t>In </a:t>
            </a:r>
            <a:r>
              <a:rPr lang="en-US" sz="4400" dirty="0" err="1" smtClean="0">
                <a:solidFill>
                  <a:srgbClr val="0033CC"/>
                </a:solidFill>
              </a:rPr>
              <a:t>sri</a:t>
            </a:r>
            <a:r>
              <a:rPr lang="en-US" sz="4400" dirty="0" smtClean="0">
                <a:solidFill>
                  <a:srgbClr val="0033CC"/>
                </a:solidFill>
              </a:rPr>
              <a:t> Lanka</a:t>
            </a:r>
            <a:r>
              <a:rPr lang="en-US" sz="4400" dirty="0" smtClean="0"/>
              <a:t/>
            </a:r>
            <a:br>
              <a:rPr lang="en-US" sz="4400" dirty="0" smtClean="0"/>
            </a:br>
            <a:r>
              <a:rPr lang="en-US" sz="4400" dirty="0" smtClean="0"/>
              <a:t>first ever BS</a:t>
            </a:r>
            <a:r>
              <a:rPr lang="en-US" sz="4400" cap="none" dirty="0" smtClean="0"/>
              <a:t>c</a:t>
            </a:r>
            <a:r>
              <a:rPr lang="en-US" sz="4400" dirty="0" smtClean="0"/>
              <a:t>. graduate  </a:t>
            </a:r>
            <a:r>
              <a:rPr lang="en-US" sz="4400" dirty="0" smtClean="0"/>
              <a:t>radiographers pass out </a:t>
            </a:r>
            <a:endParaRPr lang="en-US" sz="4400" dirty="0"/>
          </a:p>
        </p:txBody>
      </p:sp>
      <p:sp>
        <p:nvSpPr>
          <p:cNvPr id="40963" name="Subtitle 4"/>
          <p:cNvSpPr>
            <a:spLocks noGrp="1"/>
          </p:cNvSpPr>
          <p:nvPr>
            <p:ph type="subTitle" idx="1"/>
          </p:nvPr>
        </p:nvSpPr>
        <p:spPr>
          <a:xfrm>
            <a:off x="1295400" y="838200"/>
            <a:ext cx="6400800" cy="1295400"/>
          </a:xfrm>
        </p:spPr>
        <p:txBody>
          <a:bodyPr/>
          <a:lstStyle/>
          <a:p>
            <a:pPr eaLnBrk="1" hangingPunct="1"/>
            <a:r>
              <a:rPr lang="en-US" sz="5400" smtClean="0"/>
              <a:t>2011</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990600"/>
            <a:ext cx="8229600" cy="4343400"/>
          </a:xfrm>
        </p:spPr>
        <p:txBody>
          <a:bodyPr/>
          <a:lstStyle/>
          <a:p>
            <a:pPr eaLnBrk="1" fontAlgn="auto" hangingPunct="1">
              <a:spcAft>
                <a:spcPts val="0"/>
              </a:spcAft>
              <a:defRPr/>
            </a:pPr>
            <a:r>
              <a:rPr lang="en-US" dirty="0" smtClean="0"/>
              <a:t>End ?</a:t>
            </a:r>
            <a:br>
              <a:rPr lang="en-US" dirty="0" smtClean="0"/>
            </a:br>
            <a:r>
              <a:rPr lang="en-US" dirty="0" smtClean="0"/>
              <a:t/>
            </a:r>
            <a:br>
              <a:rPr lang="en-US" dirty="0" smtClean="0"/>
            </a:br>
            <a:r>
              <a:rPr lang="en-US" dirty="0" smtClean="0"/>
              <a:t>What is awaiting TO BE DONE ?</a:t>
            </a:r>
            <a:br>
              <a:rPr lang="en-US" dirty="0" smtClean="0"/>
            </a:b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ctrTitle"/>
          </p:nvPr>
        </p:nvSpPr>
        <p:spPr>
          <a:xfrm>
            <a:off x="685800" y="1905000"/>
            <a:ext cx="7772400" cy="3203575"/>
          </a:xfrm>
        </p:spPr>
        <p:txBody>
          <a:bodyPr>
            <a:normAutofit fontScale="90000"/>
          </a:bodyPr>
          <a:lstStyle/>
          <a:p>
            <a:pPr eaLnBrk="1" fontAlgn="auto" hangingPunct="1">
              <a:spcAft>
                <a:spcPts val="0"/>
              </a:spcAft>
              <a:defRPr/>
            </a:pPr>
            <a:r>
              <a:rPr lang="en-US" dirty="0" smtClean="0">
                <a:solidFill>
                  <a:srgbClr val="00B0F0"/>
                </a:solidFill>
              </a:rPr>
              <a:t>X-ray IV contrast medium</a:t>
            </a:r>
            <a:r>
              <a:rPr lang="en-US" dirty="0" smtClean="0"/>
              <a:t> </a:t>
            </a:r>
            <a:br>
              <a:rPr lang="en-US" dirty="0" smtClean="0"/>
            </a:br>
            <a:r>
              <a:rPr lang="en-US" dirty="0" smtClean="0"/>
              <a:t>First </a:t>
            </a:r>
            <a:r>
              <a:rPr lang="en-US" dirty="0"/>
              <a:t>contrast filled image of the renal system (kidneys). </a:t>
            </a:r>
          </a:p>
        </p:txBody>
      </p:sp>
      <p:sp>
        <p:nvSpPr>
          <p:cNvPr id="6147" name="Rectangle 5"/>
          <p:cNvSpPr>
            <a:spLocks noGrp="1" noChangeArrowheads="1"/>
          </p:cNvSpPr>
          <p:nvPr>
            <p:ph type="subTitle" idx="1"/>
          </p:nvPr>
        </p:nvSpPr>
        <p:spPr>
          <a:xfrm>
            <a:off x="1295400" y="838200"/>
            <a:ext cx="6400800" cy="1295400"/>
          </a:xfrm>
        </p:spPr>
        <p:txBody>
          <a:bodyPr/>
          <a:lstStyle/>
          <a:p>
            <a:pPr eaLnBrk="1" hangingPunct="1"/>
            <a:r>
              <a:rPr lang="en-US" sz="3600" smtClean="0"/>
              <a:t>1906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a:normAutofit fontScale="90000"/>
          </a:bodyPr>
          <a:lstStyle/>
          <a:p>
            <a:pPr>
              <a:defRPr/>
            </a:pPr>
            <a:r>
              <a:rPr lang="en-US" dirty="0" smtClean="0"/>
              <a:t>The greatest tribute we can pay to roentgen is to provide a better service to the sick and the needy.</a:t>
            </a:r>
            <a:br>
              <a:rPr lang="en-US" dirty="0" smtClean="0"/>
            </a:br>
            <a:r>
              <a:rPr lang="en-US" dirty="0" smtClean="0"/>
              <a:t>UPGRADING THE TECHNOLOGY ALONE CANNOT </a:t>
            </a:r>
            <a:r>
              <a:rPr lang="en-US" b="0" dirty="0" smtClean="0"/>
              <a:t>ACHIEVE THAT UNLESS THE COMPETENCY </a:t>
            </a:r>
            <a:r>
              <a:rPr lang="en-US" dirty="0" smtClean="0"/>
              <a:t>OF THE USER IS OF  HIGH STANDARD</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4"/>
          <p:cNvSpPr>
            <a:spLocks noGrp="1"/>
          </p:cNvSpPr>
          <p:nvPr>
            <p:ph type="ctrTitle"/>
          </p:nvPr>
        </p:nvSpPr>
        <p:spPr bwMode="auto">
          <a:xfrm>
            <a:off x="685800" y="914400"/>
            <a:ext cx="7620000" cy="495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normAutofit fontScale="90000"/>
          </a:bodyPr>
          <a:lstStyle/>
          <a:p>
            <a:pPr algn="l"/>
            <a:r>
              <a:rPr lang="en-US" sz="3700" cap="none" dirty="0" smtClean="0">
                <a:ln>
                  <a:noFill/>
                </a:ln>
                <a:solidFill>
                  <a:schemeClr val="tx1"/>
                </a:solidFill>
                <a:effectLst/>
              </a:rPr>
              <a:t>In almost all </a:t>
            </a:r>
            <a:r>
              <a:rPr lang="en-US" sz="3700" cap="none" dirty="0" smtClean="0">
                <a:ln>
                  <a:noFill/>
                </a:ln>
                <a:solidFill>
                  <a:schemeClr val="tx1"/>
                </a:solidFill>
                <a:effectLst/>
              </a:rPr>
              <a:t>the countries </a:t>
            </a:r>
            <a:r>
              <a:rPr lang="en-US" sz="3700" cap="none" dirty="0" smtClean="0">
                <a:ln>
                  <a:noFill/>
                </a:ln>
                <a:solidFill>
                  <a:schemeClr val="tx1"/>
                </a:solidFill>
                <a:effectLst/>
              </a:rPr>
              <a:t>radiography courses today are University degree courses.</a:t>
            </a:r>
            <a:br>
              <a:rPr lang="en-US" sz="3700" cap="none" dirty="0" smtClean="0">
                <a:ln>
                  <a:noFill/>
                </a:ln>
                <a:solidFill>
                  <a:schemeClr val="tx1"/>
                </a:solidFill>
                <a:effectLst/>
              </a:rPr>
            </a:br>
            <a:r>
              <a:rPr lang="en-US" sz="3700" cap="none" dirty="0" smtClean="0">
                <a:ln>
                  <a:noFill/>
                </a:ln>
                <a:solidFill>
                  <a:schemeClr val="tx1"/>
                </a:solidFill>
                <a:effectLst/>
              </a:rPr>
              <a:t/>
            </a:r>
            <a:br>
              <a:rPr lang="en-US" sz="3700" cap="none" dirty="0" smtClean="0">
                <a:ln>
                  <a:noFill/>
                </a:ln>
                <a:solidFill>
                  <a:schemeClr val="tx1"/>
                </a:solidFill>
                <a:effectLst/>
              </a:rPr>
            </a:br>
            <a:r>
              <a:rPr lang="en-US" sz="3700" cap="none" dirty="0" smtClean="0">
                <a:ln>
                  <a:noFill/>
                </a:ln>
                <a:solidFill>
                  <a:schemeClr val="tx1"/>
                </a:solidFill>
                <a:effectLst/>
              </a:rPr>
              <a:t>This has become necessary to meet the advancement in technology and requirement in accurate diagnosis and therapy.</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p:nvPr>
        </p:nvSpPr>
        <p:spPr bwMode="auto">
          <a:xfrm>
            <a:off x="457200" y="274638"/>
            <a:ext cx="8229600" cy="49831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normAutofit fontScale="90000"/>
          </a:bodyPr>
          <a:lstStyle/>
          <a:p>
            <a:pPr algn="l"/>
            <a:r>
              <a:rPr lang="en-US" sz="3700" smtClean="0">
                <a:ln>
                  <a:noFill/>
                </a:ln>
                <a:solidFill>
                  <a:schemeClr val="tx1"/>
                </a:solidFill>
                <a:effectLst/>
              </a:rPr>
              <a:t>It is necessary to make avenues to advance our knowledge in keeping with international levels and standards.</a:t>
            </a:r>
            <a:br>
              <a:rPr lang="en-US" sz="3700" smtClean="0">
                <a:ln>
                  <a:noFill/>
                </a:ln>
                <a:solidFill>
                  <a:schemeClr val="tx1"/>
                </a:solidFill>
                <a:effectLst/>
              </a:rPr>
            </a:br>
            <a:r>
              <a:rPr lang="en-US" sz="3700" smtClean="0">
                <a:ln>
                  <a:noFill/>
                </a:ln>
                <a:solidFill>
                  <a:schemeClr val="tx1"/>
                </a:solidFill>
                <a:effectLst/>
              </a:rPr>
              <a:t/>
            </a:r>
            <a:br>
              <a:rPr lang="en-US" sz="3700" smtClean="0">
                <a:ln>
                  <a:noFill/>
                </a:ln>
                <a:solidFill>
                  <a:schemeClr val="tx1"/>
                </a:solidFill>
                <a:effectLst/>
              </a:rPr>
            </a:br>
            <a:r>
              <a:rPr lang="en-US" sz="3700" smtClean="0">
                <a:ln>
                  <a:noFill/>
                </a:ln>
                <a:solidFill>
                  <a:schemeClr val="tx1"/>
                </a:solidFill>
                <a:effectLst/>
              </a:rPr>
              <a:t>An external degree programme is an appropriate and practical solution and is the need of the hour.</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83162"/>
          </a:xfrm>
        </p:spPr>
        <p:txBody>
          <a:bodyPr/>
          <a:lstStyle/>
          <a:p>
            <a:pPr>
              <a:defRPr/>
            </a:pPr>
            <a:r>
              <a:rPr lang="en-US" sz="5400" dirty="0" smtClean="0"/>
              <a:t>Thank </a:t>
            </a:r>
            <a:r>
              <a:rPr lang="en-US" sz="5400" dirty="0"/>
              <a:t>you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ctrTitle"/>
          </p:nvPr>
        </p:nvSpPr>
        <p:spPr>
          <a:xfrm>
            <a:off x="685800" y="2130425"/>
            <a:ext cx="7772400" cy="3279775"/>
          </a:xfrm>
        </p:spPr>
        <p:txBody>
          <a:bodyPr>
            <a:normAutofit fontScale="90000"/>
          </a:bodyPr>
          <a:lstStyle/>
          <a:p>
            <a:pPr eaLnBrk="1" fontAlgn="auto" hangingPunct="1">
              <a:spcAft>
                <a:spcPts val="0"/>
              </a:spcAft>
              <a:defRPr/>
            </a:pPr>
            <a:r>
              <a:rPr lang="en-US" dirty="0">
                <a:solidFill>
                  <a:srgbClr val="00B0F0"/>
                </a:solidFill>
              </a:rPr>
              <a:t>Barium </a:t>
            </a:r>
            <a:r>
              <a:rPr lang="en-US" dirty="0" smtClean="0">
                <a:solidFill>
                  <a:srgbClr val="00B0F0"/>
                </a:solidFill>
              </a:rPr>
              <a:t>sulfate</a:t>
            </a:r>
            <a:br>
              <a:rPr lang="en-US" dirty="0" smtClean="0">
                <a:solidFill>
                  <a:srgbClr val="00B0F0"/>
                </a:solidFill>
              </a:rPr>
            </a:br>
            <a:r>
              <a:rPr lang="en-US" dirty="0" smtClean="0"/>
              <a:t>Introduction </a:t>
            </a:r>
            <a:r>
              <a:rPr lang="en-US" dirty="0"/>
              <a:t> </a:t>
            </a:r>
            <a:r>
              <a:rPr lang="en-US" dirty="0" smtClean="0"/>
              <a:t> as </a:t>
            </a:r>
            <a:r>
              <a:rPr lang="en-US" dirty="0"/>
              <a:t>contrast agent for gastro-intestinal diagnosis. </a:t>
            </a:r>
          </a:p>
        </p:txBody>
      </p:sp>
      <p:sp>
        <p:nvSpPr>
          <p:cNvPr id="7171" name="Rectangle 5"/>
          <p:cNvSpPr>
            <a:spLocks noGrp="1" noChangeArrowheads="1"/>
          </p:cNvSpPr>
          <p:nvPr>
            <p:ph type="subTitle" idx="1"/>
          </p:nvPr>
        </p:nvSpPr>
        <p:spPr>
          <a:xfrm>
            <a:off x="1143000" y="990600"/>
            <a:ext cx="6400800" cy="1143000"/>
          </a:xfrm>
        </p:spPr>
        <p:txBody>
          <a:bodyPr/>
          <a:lstStyle/>
          <a:p>
            <a:pPr eaLnBrk="1" hangingPunct="1"/>
            <a:r>
              <a:rPr lang="en-US" sz="3600" smtClean="0"/>
              <a:t>1910</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ctrTitle"/>
          </p:nvPr>
        </p:nvSpPr>
        <p:spPr>
          <a:xfrm>
            <a:off x="762000" y="2286000"/>
            <a:ext cx="7772400" cy="3733800"/>
          </a:xfrm>
        </p:spPr>
        <p:txBody>
          <a:bodyPr>
            <a:normAutofit fontScale="90000"/>
          </a:bodyPr>
          <a:lstStyle/>
          <a:p>
            <a:pPr eaLnBrk="1" fontAlgn="auto" hangingPunct="1">
              <a:spcAft>
                <a:spcPts val="0"/>
              </a:spcAft>
              <a:defRPr/>
            </a:pPr>
            <a:r>
              <a:rPr lang="en-US" sz="4000" dirty="0"/>
              <a:t>Theory of Radioactivity published by Marie Curie and investigation of </a:t>
            </a:r>
            <a:r>
              <a:rPr lang="en-US" sz="4000" dirty="0" smtClean="0"/>
              <a:t/>
            </a:r>
            <a:br>
              <a:rPr lang="en-US" sz="4000" dirty="0" smtClean="0"/>
            </a:br>
            <a:r>
              <a:rPr lang="en-US" sz="4000" dirty="0" smtClean="0">
                <a:hlinkClick r:id="rId2"/>
              </a:rPr>
              <a:t> </a:t>
            </a:r>
            <a:r>
              <a:rPr lang="en-US" sz="4000" dirty="0">
                <a:hlinkClick r:id="rId2"/>
              </a:rPr>
              <a:t>radiation for patient therapy</a:t>
            </a:r>
            <a:r>
              <a:rPr lang="en-US" sz="4000" dirty="0"/>
              <a:t> </a:t>
            </a:r>
            <a:r>
              <a:rPr lang="en-US" sz="4000" dirty="0" smtClean="0"/>
              <a:t/>
            </a:r>
            <a:br>
              <a:rPr lang="en-US" sz="4000" dirty="0" smtClean="0"/>
            </a:br>
            <a:r>
              <a:rPr lang="en-US" sz="4000" dirty="0" smtClean="0"/>
              <a:t>(</a:t>
            </a:r>
            <a:r>
              <a:rPr lang="en-US" sz="4000" dirty="0"/>
              <a:t>e.g. treatment of cancer). </a:t>
            </a:r>
          </a:p>
        </p:txBody>
      </p:sp>
      <p:sp>
        <p:nvSpPr>
          <p:cNvPr id="8195" name="Rectangle 5"/>
          <p:cNvSpPr>
            <a:spLocks noGrp="1" noChangeArrowheads="1"/>
          </p:cNvSpPr>
          <p:nvPr>
            <p:ph type="subTitle" idx="1"/>
          </p:nvPr>
        </p:nvSpPr>
        <p:spPr>
          <a:xfrm>
            <a:off x="1371600" y="990600"/>
            <a:ext cx="6400800" cy="1066800"/>
          </a:xfrm>
        </p:spPr>
        <p:txBody>
          <a:bodyPr/>
          <a:lstStyle/>
          <a:p>
            <a:pPr eaLnBrk="1" hangingPunct="1"/>
            <a:r>
              <a:rPr lang="en-US" sz="4000" smtClean="0"/>
              <a:t>1910/1912</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81000" y="2057400"/>
            <a:ext cx="8229600" cy="2590800"/>
          </a:xfrm>
        </p:spPr>
        <p:txBody>
          <a:bodyPr/>
          <a:lstStyle/>
          <a:p>
            <a:pPr>
              <a:defRPr/>
            </a:pPr>
            <a:r>
              <a:rPr lang="en-US" dirty="0" smtClean="0"/>
              <a:t>Founded </a:t>
            </a:r>
            <a:br>
              <a:rPr lang="en-US" dirty="0" smtClean="0"/>
            </a:br>
            <a:r>
              <a:rPr lang="en-US" dirty="0" smtClean="0"/>
              <a:t>Society of Radiographers UK</a:t>
            </a:r>
            <a:endParaRPr lang="en-US" dirty="0"/>
          </a:p>
        </p:txBody>
      </p:sp>
      <p:sp>
        <p:nvSpPr>
          <p:cNvPr id="9219" name="Subtitle 4"/>
          <p:cNvSpPr>
            <a:spLocks noGrp="1"/>
          </p:cNvSpPr>
          <p:nvPr>
            <p:ph type="subTitle" idx="1"/>
          </p:nvPr>
        </p:nvSpPr>
        <p:spPr>
          <a:xfrm>
            <a:off x="990600" y="381000"/>
            <a:ext cx="6400800" cy="1752600"/>
          </a:xfrm>
        </p:spPr>
        <p:txBody>
          <a:bodyPr/>
          <a:lstStyle/>
          <a:p>
            <a:r>
              <a:rPr lang="en-US" sz="4800" smtClean="0"/>
              <a:t>1920</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Grp="1" noChangeArrowheads="1"/>
          </p:cNvSpPr>
          <p:nvPr>
            <p:ph type="ctrTitle"/>
          </p:nvPr>
        </p:nvSpPr>
        <p:spPr>
          <a:xfrm>
            <a:off x="758825" y="2078037"/>
            <a:ext cx="7772400" cy="3432176"/>
          </a:xfrm>
        </p:spPr>
        <p:txBody>
          <a:bodyPr>
            <a:normAutofit fontScale="90000"/>
          </a:bodyPr>
          <a:lstStyle/>
          <a:p>
            <a:pPr eaLnBrk="1" fontAlgn="auto" hangingPunct="1">
              <a:spcAft>
                <a:spcPts val="0"/>
              </a:spcAft>
              <a:defRPr/>
            </a:pPr>
            <a:r>
              <a:rPr lang="en-US" dirty="0"/>
              <a:t>Radiographic imaging of the gallbladder, bile duct and blood vessels for the first time. </a:t>
            </a:r>
          </a:p>
        </p:txBody>
      </p:sp>
      <p:sp>
        <p:nvSpPr>
          <p:cNvPr id="10243" name="Rectangle 5"/>
          <p:cNvSpPr>
            <a:spLocks noGrp="1" noChangeArrowheads="1"/>
          </p:cNvSpPr>
          <p:nvPr>
            <p:ph type="subTitle" idx="1"/>
          </p:nvPr>
        </p:nvSpPr>
        <p:spPr>
          <a:xfrm>
            <a:off x="1524000" y="838200"/>
            <a:ext cx="6400800" cy="1066800"/>
          </a:xfrm>
        </p:spPr>
        <p:txBody>
          <a:bodyPr/>
          <a:lstStyle/>
          <a:p>
            <a:pPr eaLnBrk="1" hangingPunct="1"/>
            <a:r>
              <a:rPr lang="en-US" sz="4000" smtClean="0"/>
              <a:t>1924</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4"/>
          <p:cNvSpPr>
            <a:spLocks noGrp="1"/>
          </p:cNvSpPr>
          <p:nvPr>
            <p:ph type="ctrTitle"/>
          </p:nvPr>
        </p:nvSpPr>
        <p:spPr bwMode="auto">
          <a:xfrm>
            <a:off x="685800" y="1600200"/>
            <a:ext cx="7772400" cy="3429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1440" tIns="45720" rIns="91440" bIns="45720" numCol="1" anchor="ctr" anchorCtr="0" compatLnSpc="1">
            <a:prstTxWarp prst="textNoShape">
              <a:avLst/>
            </a:prstTxWarp>
            <a:noAutofit/>
          </a:bodyPr>
          <a:lstStyle/>
          <a:p>
            <a:pPr eaLnBrk="1" hangingPunct="1">
              <a:defRPr/>
            </a:pPr>
            <a:r>
              <a:rPr lang="en-US" sz="4400" cap="none" dirty="0" smtClean="0">
                <a:ln>
                  <a:noFill/>
                </a:ln>
                <a:solidFill>
                  <a:srgbClr val="0033CC"/>
                </a:solidFill>
                <a:effectLst>
                  <a:outerShdw blurRad="38100" dist="38100" dir="2700000" algn="tl">
                    <a:srgbClr val="000000">
                      <a:alpha val="43137"/>
                    </a:srgbClr>
                  </a:outerShdw>
                </a:effectLst>
              </a:rPr>
              <a:t>Sri Lanka</a:t>
            </a:r>
            <a:r>
              <a:rPr lang="en-US" sz="4400" cap="none" dirty="0" smtClean="0">
                <a:ln>
                  <a:noFill/>
                </a:ln>
                <a:solidFill>
                  <a:schemeClr val="tx1"/>
                </a:solidFill>
                <a:effectLst>
                  <a:outerShdw blurRad="38100" dist="38100" dir="2700000" algn="tl">
                    <a:srgbClr val="000000">
                      <a:alpha val="43137"/>
                    </a:srgbClr>
                  </a:outerShdw>
                </a:effectLst>
              </a:rPr>
              <a:t/>
            </a:r>
            <a:br>
              <a:rPr lang="en-US" sz="4400" cap="none" dirty="0" smtClean="0">
                <a:ln>
                  <a:noFill/>
                </a:ln>
                <a:solidFill>
                  <a:schemeClr val="tx1"/>
                </a:solidFill>
                <a:effectLst>
                  <a:outerShdw blurRad="38100" dist="38100" dir="2700000" algn="tl">
                    <a:srgbClr val="000000">
                      <a:alpha val="43137"/>
                    </a:srgbClr>
                  </a:outerShdw>
                </a:effectLst>
              </a:rPr>
            </a:br>
            <a:r>
              <a:rPr lang="en-US" sz="4400" cap="none" dirty="0" smtClean="0">
                <a:ln>
                  <a:noFill/>
                </a:ln>
                <a:solidFill>
                  <a:schemeClr val="tx1"/>
                </a:solidFill>
                <a:effectLst>
                  <a:outerShdw blurRad="38100" dist="38100" dir="2700000" algn="tl">
                    <a:srgbClr val="000000">
                      <a:alpha val="43137"/>
                    </a:srgbClr>
                  </a:outerShdw>
                </a:effectLst>
              </a:rPr>
              <a:t>Start of Radiological services in Sri Lanka</a:t>
            </a:r>
            <a:br>
              <a:rPr lang="en-US" sz="4400" cap="none" dirty="0" smtClean="0">
                <a:ln>
                  <a:noFill/>
                </a:ln>
                <a:solidFill>
                  <a:schemeClr val="tx1"/>
                </a:solidFill>
                <a:effectLst>
                  <a:outerShdw blurRad="38100" dist="38100" dir="2700000" algn="tl">
                    <a:srgbClr val="000000">
                      <a:alpha val="43137"/>
                    </a:srgbClr>
                  </a:outerShdw>
                </a:effectLst>
              </a:rPr>
            </a:br>
            <a:r>
              <a:rPr lang="en-US" sz="4400" cap="none" dirty="0" smtClean="0">
                <a:ln>
                  <a:noFill/>
                </a:ln>
                <a:solidFill>
                  <a:schemeClr val="tx1"/>
                </a:solidFill>
                <a:effectLst>
                  <a:outerShdw blurRad="38100" dist="38100" dir="2700000" algn="tl">
                    <a:srgbClr val="000000">
                      <a:alpha val="43137"/>
                    </a:srgbClr>
                  </a:outerShdw>
                </a:effectLst>
              </a:rPr>
              <a:t>Dr. </a:t>
            </a:r>
            <a:r>
              <a:rPr lang="en-US" sz="4400" cap="none" dirty="0" err="1" smtClean="0">
                <a:ln>
                  <a:noFill/>
                </a:ln>
                <a:solidFill>
                  <a:schemeClr val="tx1"/>
                </a:solidFill>
                <a:effectLst>
                  <a:outerShdw blurRad="38100" dist="38100" dir="2700000" algn="tl">
                    <a:srgbClr val="000000">
                      <a:alpha val="43137"/>
                    </a:srgbClr>
                  </a:outerShdw>
                </a:effectLst>
              </a:rPr>
              <a:t>H.O.Goonawardane</a:t>
            </a:r>
            <a:r>
              <a:rPr lang="en-US" sz="4400" cap="none" dirty="0" smtClean="0">
                <a:ln>
                  <a:noFill/>
                </a:ln>
                <a:solidFill>
                  <a:schemeClr val="tx1"/>
                </a:solidFill>
                <a:effectLst>
                  <a:outerShdw blurRad="38100" dist="38100" dir="2700000" algn="tl">
                    <a:srgbClr val="000000">
                      <a:alpha val="43137"/>
                    </a:srgbClr>
                  </a:outerShdw>
                </a:effectLst>
              </a:rPr>
              <a:t> – first Radiologist</a:t>
            </a:r>
          </a:p>
        </p:txBody>
      </p:sp>
      <p:sp>
        <p:nvSpPr>
          <p:cNvPr id="11267" name="Rectangle 5"/>
          <p:cNvSpPr>
            <a:spLocks noGrp="1"/>
          </p:cNvSpPr>
          <p:nvPr>
            <p:ph type="subTitle" idx="1"/>
          </p:nvPr>
        </p:nvSpPr>
        <p:spPr>
          <a:xfrm>
            <a:off x="1295400" y="381000"/>
            <a:ext cx="6400800" cy="1143000"/>
          </a:xfrm>
        </p:spPr>
        <p:txBody>
          <a:bodyPr/>
          <a:lstStyle/>
          <a:p>
            <a:pPr marL="136525" eaLnBrk="1" hangingPunct="1"/>
            <a:r>
              <a:rPr lang="en-US" sz="4000" smtClean="0"/>
              <a:t>1925</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353</TotalTime>
  <Words>269</Words>
  <Application>Microsoft Office PowerPoint</Application>
  <PresentationFormat>On-screen Show (4:3)</PresentationFormat>
  <Paragraphs>84</Paragraphs>
  <Slides>43</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43</vt:i4>
      </vt:variant>
    </vt:vector>
  </HeadingPairs>
  <TitlesOfParts>
    <vt:vector size="51" baseType="lpstr">
      <vt:lpstr>Arial</vt:lpstr>
      <vt:lpstr>Lucida Sans</vt:lpstr>
      <vt:lpstr>Book Antiqua</vt:lpstr>
      <vt:lpstr>Wingdings 2</vt:lpstr>
      <vt:lpstr>Wingdings</vt:lpstr>
      <vt:lpstr>Wingdings 3</vt:lpstr>
      <vt:lpstr>Calibri</vt:lpstr>
      <vt:lpstr>Apex</vt:lpstr>
      <vt:lpstr>Important milestones of medical imaging</vt:lpstr>
      <vt:lpstr>X-rays  discovered by German physicist Wilhelm Conrad Roentgen.  He also produced the first x-ray picture of the body (his wife's hand) in 1895. </vt:lpstr>
      <vt:lpstr>Chest x-ray widespread use of the chest x-ray made early detection of tuberculosis (which was the most common cause of death)</vt:lpstr>
      <vt:lpstr>X-ray IV contrast medium  First contrast filled image of the renal system (kidneys). </vt:lpstr>
      <vt:lpstr>Barium sulfate Introduction   as contrast agent for gastro-intestinal diagnosis. </vt:lpstr>
      <vt:lpstr>Theory of Radioactivity published by Marie Curie and investigation of   radiation for patient therapy  (e.g. treatment of cancer). </vt:lpstr>
      <vt:lpstr>Founded  Society of Radiographers UK</vt:lpstr>
      <vt:lpstr>Radiographic imaging of the gallbladder, bile duct and blood vessels for the first time. </vt:lpstr>
      <vt:lpstr>Sri Lanka Start of Radiological services in Sri Lanka Dr. H.O.Goonawardane – first Radiologist</vt:lpstr>
      <vt:lpstr>First trained Radiographers in Sri Lanka appointed Mr. M.L.B.J. Caspersz &amp; Mr. J.A.N. Fernandopulle</vt:lpstr>
      <vt:lpstr>Cardiac catheterization  first performed by Forssmann on himself. </vt:lpstr>
      <vt:lpstr>Publication  “Positioning in radiography” by K.C.Clark - UK</vt:lpstr>
      <vt:lpstr>Coronary artery imaging  Visualization of (blood vessels that feed the heart). </vt:lpstr>
      <vt:lpstr>In Sri Lanka Founded the Government X-ray Technical Officers’ Association Publication of the journal “Ceylon Radiographer”</vt:lpstr>
      <vt:lpstr>Publication  “Atlas of Radiographic positions” by  Vinita Merill - America</vt:lpstr>
      <vt:lpstr>Nuclear Medicine  applied in imaging the kidneys, heart, and skeletal system. </vt:lpstr>
      <vt:lpstr>X-ray Image Intensifier-Television units  To allow dynamic x-ray imaging of moving structures. </vt:lpstr>
      <vt:lpstr>OPG Panoramic x-ray images of the entire jaw and teeth. </vt:lpstr>
      <vt:lpstr>Inauguration of Sri Lanka School of Radiography by Mr. Jaundrell Thompson B.Sc., F.S.R</vt:lpstr>
      <vt:lpstr>Ultrasound imaging  using high frequency sound waves to look at the abdomen and kidneys, fetal baby, carotid blood vessels and heart. </vt:lpstr>
      <vt:lpstr>X-ray mammography  finds widespread application in imaging the breasts. </vt:lpstr>
      <vt:lpstr>Computed Tomography (CT) scanning  invented by British engineer Godfrey Hounsfield of EMI Laboratories, England, and South African born physicist Allan Cormack of Tufts University, Massachusetts. </vt:lpstr>
      <vt:lpstr>In Sri Lanka Founded the Society of Radiographers – Sri Lanka</vt:lpstr>
      <vt:lpstr>DSA  Digital subtraction Angiography</vt:lpstr>
      <vt:lpstr>Magnetic Resonance Imaging (MRI)  of the brain was first done on a clinical patient. MRI was developed by Paul Lauterbur and scientists at Thorn-EMI Laboratories, England, and Nottingham University, England. </vt:lpstr>
      <vt:lpstr>Radiography training around the world changed from 2- year diplomas to 3-yearhigher diplomas and then to 3-4 year bachelors' degrees </vt:lpstr>
      <vt:lpstr>CR  first Computed radiography system introduced</vt:lpstr>
      <vt:lpstr>3-Dimensional image processing using digital computers and CT or MR data, three dimensional images of bones and organs were first made. </vt:lpstr>
      <vt:lpstr>Positron Emission Tomography (PET)  Clinical scanning developed by scientists at the University of California </vt:lpstr>
      <vt:lpstr>PACS Clinical Networks were first implemented to allow digital diagnostic images to be shared between physicians via computer network, allowing a doctor in Boston to review a CT examination from a patient in Beijing, China </vt:lpstr>
      <vt:lpstr>Spiral CT  allows fast volume scanning of an entire organ during a single, short patient breath hold of 20 to 30 seconds. Spiral CT had caused a renaissance in CT and lead the way to significant developments like CT Angiography. </vt:lpstr>
      <vt:lpstr>MR Angiography  developed and clinically available to allow non-invasive imaging of the blood vessels without radiation or contrast injection. </vt:lpstr>
      <vt:lpstr>Echo Planar MR Imaging (EPI)  Developed and clinically available to allow MR systems to provide early detection of acute stroke. EPI also makes possible functional imaging, for instance of brain activity allowing doctors to investigate the function of different centers of the mind. </vt:lpstr>
      <vt:lpstr>Open MRI  Developed to allow MR scanning of severely claustrophobic or obese patients who could not tolerate conventional MR imaging in a close bore system. </vt:lpstr>
      <vt:lpstr>PET/CT scanner  Invented by Dr. Ron Nutt and Dr. David Townsend  The first generation of PET/CT scanners included a single slice spiral CT integrated with a PET camera which utilized BGO detectors. SPECT/CT also was introduced</vt:lpstr>
      <vt:lpstr>Radiotherapy</vt:lpstr>
      <vt:lpstr>In Sri Lanka Inauguration of First BSc. Radiography programme at University of Peradeniya</vt:lpstr>
      <vt:lpstr>In sri Lanka first ever BSc. graduate  radiographers pass out </vt:lpstr>
      <vt:lpstr>End ?  What is awaiting TO BE DONE ? </vt:lpstr>
      <vt:lpstr>The greatest tribute we can pay to roentgen is to provide a better service to the sick and the needy. UPGRADING THE TECHNOLOGY ALONE CANNOT ACHIEVE THAT UNLESS THE COMPETENCY OF THE USER IS OF  HIGH STANDARD</vt:lpstr>
      <vt:lpstr>In almost all the countries radiography courses today are University degree courses.  This has become necessary to meet the advancement in technology and requirement in accurate diagnosis and therapy.</vt:lpstr>
      <vt:lpstr>It is necessary to make avenues to advance our knowledge in keeping with international levels and standards.  An external degree programme is an appropriate and practical solution and is the need of the hour.</vt:lpstr>
      <vt:lpstr>Thank you !</vt:lpstr>
    </vt:vector>
  </TitlesOfParts>
  <Company>&lt;arabianhorse&gt;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medical imaging</dc:title>
  <dc:creator>*</dc:creator>
  <cp:lastModifiedBy>Anura</cp:lastModifiedBy>
  <cp:revision>31</cp:revision>
  <dcterms:created xsi:type="dcterms:W3CDTF">2011-10-31T08:11:02Z</dcterms:created>
  <dcterms:modified xsi:type="dcterms:W3CDTF">2011-11-05T16:55:10Z</dcterms:modified>
</cp:coreProperties>
</file>